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6" r:id="rId5"/>
    <p:sldId id="26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19" autoAdjust="0"/>
    <p:restoredTop sz="94660"/>
  </p:normalViewPr>
  <p:slideViewPr>
    <p:cSldViewPr>
      <p:cViewPr varScale="1">
        <p:scale>
          <a:sx n="103" d="100"/>
          <a:sy n="103" d="100"/>
        </p:scale>
        <p:origin x="192" y="112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5FB9A08-40BC-47B5-8130-616BDCF09507}" type="datetime1">
              <a:rPr lang="fr-FR" smtClean="0"/>
              <a:t>23/10/2022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82B9BC8-1895-4EB7-B2E1-D3911C69AD0C}" type="datetime1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>
            <a:extLst>
              <a:ext uri="{FF2B5EF4-FFF2-40B4-BE49-F238E27FC236}">
                <a16:creationId xmlns:a16="http://schemas.microsoft.com/office/drawing/2014/main" id="{C22608BB-7E02-7BDB-EE19-E33906996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>
            <a:extLst>
              <a:ext uri="{FF2B5EF4-FFF2-40B4-BE49-F238E27FC236}">
                <a16:creationId xmlns:a16="http://schemas.microsoft.com/office/drawing/2014/main" id="{82C329DC-A92B-BE2E-8E37-6C4EF8FC99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3855A280-92E2-55B3-5A0E-1B9577C995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FA5954B-D700-2E46-B361-C831ED6E2EDA}" type="slidenum"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7" name="Rectangle 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AE1499-D871-4B5A-815F-37F8E0C46F8C}" type="datetime1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FD53AE-A1A9-4971-B817-D6F393C7FE35}" type="datetime1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EA85BC-BD2B-458E-8340-8D31B4F152AE}" type="datetime1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9DB741-A3C2-4C75-A4D1-97F129BE9491}" type="datetime1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B59C61-65A8-4FB6-8060-9ACE25B631CB}" type="datetime1">
              <a:rPr lang="fr-FR" noProof="0" smtClean="0"/>
              <a:pPr/>
              <a:t>23/10/2022</a:t>
            </a:fld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9C7B91-9FE1-44A2-8FAA-E998ADCC26EE}" type="datetime1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94901-3B67-4101-8D94-E7F6C7A7004D}" type="datetime1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311718-BEC8-4DB8-9B0A-52986EABC5C9}" type="datetime1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600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83871E-5D80-4EDF-9E01-94E184402302}" type="datetime1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A9F01D7A-F2CA-4D89-BC48-D8C829AA64E1}" type="datetime1">
              <a:rPr lang="fr-FR" smtClean="0"/>
              <a:pPr/>
              <a:t>23/10/2022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E31375A4-56A4-47D6-9801-1991572033F7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hyperlink" Target="https://www.8bitlibrarian.com/the-transformation-to-transparency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meg_nicol/448347155" TargetMode="External"/><Relationship Id="rId5" Type="http://schemas.openxmlformats.org/officeDocument/2006/relationships/image" Target="../media/image23.jpg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hyperlink" Target="https://askatechteacher.wordpress.com/2012/10/29/yes-im-resilient-but-i-wish-computers-were-more-dependabl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7/04/why-incorporating-chatbots-into-your-small-business-plan-matters-mos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sidetelegram.eu/2020/10/21/deepfake-su-telegram/" TargetMode="External"/><Relationship Id="rId5" Type="http://schemas.openxmlformats.org/officeDocument/2006/relationships/image" Target="../media/image26.jpg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hyperlink" Target="https://dane.ac-lyon.fr/spip/alternatives-collaboration-suite-avis-cnil" TargetMode="External"/><Relationship Id="rId7" Type="http://schemas.openxmlformats.org/officeDocument/2006/relationships/hyperlink" Target="https://creativecommons.org/licenses/by-nc-sa/3.0/" TargetMode="External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dprhub.eu/EDPB" TargetMode="External"/><Relationship Id="rId11" Type="http://schemas.openxmlformats.org/officeDocument/2006/relationships/hyperlink" Target="https://www.infogm.org/5801-19-OGM-autorises-commission-donne-des-gages-a-industrie" TargetMode="External"/><Relationship Id="rId5" Type="http://schemas.openxmlformats.org/officeDocument/2006/relationships/image" Target="../media/image28.png"/><Relationship Id="rId10" Type="http://schemas.openxmlformats.org/officeDocument/2006/relationships/image" Target="../media/image30.jp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www.publicdomainpictures.net/en/view-image.php?image=150722&amp;picture=banknotes-euro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lama.co.uk/evidence-based-copyright-policy-no-thank-you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-ostadelahi.fr/eoe-fr/en-connaissance-de-cause-reflexion-et-sondage/" TargetMode="External"/><Relationship Id="rId5" Type="http://schemas.openxmlformats.org/officeDocument/2006/relationships/image" Target="../media/image32.jpg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hal.archives-ouvertes.fr/hal-0355515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i-tecnico.pt/regulamento-geral-de-proteccao-de-dados-rgpd-no-i-tecnico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attualita/tech/2019/06/05/boeing-737-max-causa-incidenti-storia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podcasts.apple.com/ee/podcast/dans-un-avion-confie-t-on-sa-vie-%C3%A0-des-logiciels/id1498344139?i=1000522890827" TargetMode="Externa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vinodbidwaik.com/2020/09/decision-making-process-during-vuca.html" TargetMode="External"/><Relationship Id="rId2" Type="http://schemas.openxmlformats.org/officeDocument/2006/relationships/hyperlink" Target="https://eur-lex.europa.eu/legal-content/FR/ALL/?uri=CELEX%3A52021PC020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codeproject.com/Articles/1225385/How-do-Artificial-Neural-Networks-Lear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flickr.com/photos/simulation/3905720/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laxationdynamique.fr/depression-adolescent-anticiper-accompagner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hyperlink" Target="https://medium.com/project-the/chinese-bike-sharing-credit-score-e372869670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options.irpp.org/magazines/october-2019/we-need-to-regulate-facial-recognition-technology/" TargetMode="External"/><Relationship Id="rId7" Type="http://schemas.openxmlformats.org/officeDocument/2006/relationships/hyperlink" Target="https://gdprhub.eu/index.php?title=CNIL_-_D%C3%A9lib%C3%A9ration_2020-056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cnil.fr/fr/intelligence-artificielle-lavis-de-la-cnil-et-de-ses-homologues-sur-le-futur-reglement-europeen" TargetMode="External"/><Relationship Id="rId4" Type="http://schemas.openxmlformats.org/officeDocument/2006/relationships/hyperlink" Target="https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ydraulicsheep.github.io/2019/11/17/a-blind-race-what-happened-to-self-driving-cars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leap.com/impact-recruitment-selection-strategy-employees-performance-study-three-selected-manufacturing-companies-nigeria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technofaq.org/posts/2017/12/heres-everything-you-need-to-know-about-software-testing/" TargetMode="External"/><Relationship Id="rId7" Type="http://schemas.openxmlformats.org/officeDocument/2006/relationships/hyperlink" Target="https://creativecommons.org/licenses/by-nc/3.0/" TargetMode="External"/><Relationship Id="rId12" Type="http://schemas.openxmlformats.org/officeDocument/2006/relationships/hyperlink" Target="https://malaysianewseverday.blogspot.com/2014/12/mesti-baca-percakapan-terakhir-pilot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-craft.org/r-news/5-types-of-machine-learning-algorithms-with-use-cases/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9.pn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hyperlink" Target="https://kenscourses.com/tc1019fall2016/syndicated/what-is-software-design-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FA7E7889-AF2C-029D-CF70-FDD757E97E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0570" y="3461040"/>
            <a:ext cx="10201973" cy="720437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/>
              <a:t>Les textes européens sur l’IA</a:t>
            </a:r>
          </a:p>
        </p:txBody>
      </p:sp>
      <p:sp>
        <p:nvSpPr>
          <p:cNvPr id="3" name="Sous-titre 2">
            <a:extLst>
              <a:ext uri="{FF2B5EF4-FFF2-40B4-BE49-F238E27FC236}">
                <a16:creationId xmlns:a16="http://schemas.microsoft.com/office/drawing/2014/main" id="{A0477008-101C-EA34-7903-95A14505E1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0571" y="4505321"/>
            <a:ext cx="9667878" cy="685800"/>
          </a:xfrm>
        </p:spPr>
        <p:txBody>
          <a:bodyPr/>
          <a:lstStyle/>
          <a:p>
            <a:pPr lvl="0"/>
            <a:r>
              <a:rPr lang="fr-FR" dirty="0"/>
              <a:t>Emmanuel Netter, professeur de droit privé à l'université d'Avignon</a:t>
            </a:r>
          </a:p>
          <a:p>
            <a:pPr lvl="0"/>
            <a:r>
              <a:rPr lang="fr-FR" dirty="0"/>
              <a:t>LBNC (EA 3788)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977FAA8-CCC6-5081-305F-DB46327BE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064" y="0"/>
            <a:ext cx="1781178" cy="9715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D73FB-7823-96C0-419D-5CE11FE5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0648"/>
            <a:ext cx="9252520" cy="648072"/>
          </a:xfrm>
        </p:spPr>
        <p:txBody>
          <a:bodyPr/>
          <a:lstStyle/>
          <a:p>
            <a:r>
              <a:rPr lang="fr-FR" dirty="0"/>
              <a:t>IA à haut risque : encadrement (2)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5106B21-C77F-FA40-8F84-5704F377D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1344" y="1486338"/>
            <a:ext cx="3771350" cy="40050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58759D9-3312-DD02-5377-AC0A173D622D}"/>
              </a:ext>
            </a:extLst>
          </p:cNvPr>
          <p:cNvSpPr txBox="1"/>
          <p:nvPr/>
        </p:nvSpPr>
        <p:spPr>
          <a:xfrm>
            <a:off x="479376" y="5599566"/>
            <a:ext cx="36724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www.8bitlibrarian.com/the-transformation-to-transparency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-sa/3.0/"/>
              </a:rPr>
              <a:t>CC BY-SA-NC</a:t>
            </a:r>
            <a:endParaRPr lang="fr-FR" sz="900" dirty="0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69B580E-E72D-CE8D-3F10-38628E78F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69077" y="1486338"/>
            <a:ext cx="4109404" cy="40050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90662E-D480-DF74-C2AC-1FB1728660D9}"/>
              </a:ext>
            </a:extLst>
          </p:cNvPr>
          <p:cNvSpPr txBox="1"/>
          <p:nvPr/>
        </p:nvSpPr>
        <p:spPr>
          <a:xfrm>
            <a:off x="5087888" y="5613878"/>
            <a:ext cx="246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s://www.flickr.com/photos/meg_nicol/448347155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7" tooltip="https://creativecommons.org/licenses/by-nc-nd/3.0/"/>
              </a:rPr>
              <a:t>CC BY-NC-ND</a:t>
            </a:r>
            <a:endParaRPr lang="fr-FR" sz="900" dirty="0"/>
          </a:p>
        </p:txBody>
      </p:sp>
      <p:pic>
        <p:nvPicPr>
          <p:cNvPr id="14" name="Image 13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6F46683A-A396-2FA6-46EF-54B6BBE8BA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484864" y="1700808"/>
            <a:ext cx="3564396" cy="237626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0A910CC-3736-5EC1-93F8-79C9D80B2EB4}"/>
              </a:ext>
            </a:extLst>
          </p:cNvPr>
          <p:cNvSpPr txBox="1"/>
          <p:nvPr/>
        </p:nvSpPr>
        <p:spPr>
          <a:xfrm>
            <a:off x="9314562" y="449982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9" tooltip="https://askatechteacher.wordpress.com/2012/10/29/yes-im-resilient-but-i-wish-computers-were-more-dependable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-sa/3.0/"/>
              </a:rPr>
              <a:t>CC BY-SA-NC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79901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E9DAE-1018-5E33-D0C1-1DD2C715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0648"/>
            <a:ext cx="9144000" cy="838200"/>
          </a:xfrm>
        </p:spPr>
        <p:txBody>
          <a:bodyPr>
            <a:normAutofit/>
          </a:bodyPr>
          <a:lstStyle/>
          <a:p>
            <a:r>
              <a:rPr lang="fr-FR" dirty="0"/>
              <a:t>Obligations de transparence toutes IA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B8B955-9E32-D3F0-2DE7-FD1DF84C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719" y="2420888"/>
            <a:ext cx="4910313" cy="276205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80E396E-AC3C-2AFA-474B-648D31914822}"/>
              </a:ext>
            </a:extLst>
          </p:cNvPr>
          <p:cNvSpPr txBox="1"/>
          <p:nvPr/>
        </p:nvSpPr>
        <p:spPr>
          <a:xfrm>
            <a:off x="32719" y="5241327"/>
            <a:ext cx="4032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technofaq.org/posts/2017/04/why-incorporating-chatbots-into-your-small-business-plan-matters-most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-sa/3.0/"/>
              </a:rPr>
              <a:t>CC BY-SA-NC</a:t>
            </a:r>
            <a:endParaRPr lang="fr-FR" sz="900"/>
          </a:p>
        </p:txBody>
      </p:sp>
      <p:pic>
        <p:nvPicPr>
          <p:cNvPr id="8" name="Image 7" descr="Une image contenant texte, posant, différent, groupe&#10;&#10;Description générée automatiquement">
            <a:extLst>
              <a:ext uri="{FF2B5EF4-FFF2-40B4-BE49-F238E27FC236}">
                <a16:creationId xmlns:a16="http://schemas.microsoft.com/office/drawing/2014/main" id="{5218C532-566F-18CC-E230-9F4A01536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59896" y="1471659"/>
            <a:ext cx="7112000" cy="40005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B1D148A-A6F7-D458-1BE3-EC77BAEADA0A}"/>
              </a:ext>
            </a:extLst>
          </p:cNvPr>
          <p:cNvSpPr txBox="1"/>
          <p:nvPr/>
        </p:nvSpPr>
        <p:spPr>
          <a:xfrm>
            <a:off x="6600056" y="5729554"/>
            <a:ext cx="36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s://insidetelegram.eu/2020/10/21/deepfake-su-telegram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-sa/3.0/"/>
              </a:rPr>
              <a:t>CC BY-SA-NC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62511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33AED-8188-3CB8-7EF2-77A889AE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6260"/>
            <a:ext cx="9144000" cy="691480"/>
          </a:xfrm>
        </p:spPr>
        <p:txBody>
          <a:bodyPr/>
          <a:lstStyle/>
          <a:p>
            <a:r>
              <a:rPr lang="fr-FR" dirty="0"/>
              <a:t>Autorités de contrôle et sanctions</a:t>
            </a:r>
          </a:p>
        </p:txBody>
      </p:sp>
      <p:pic>
        <p:nvPicPr>
          <p:cNvPr id="5" name="Image 4" descr="Une image contenant texte, moniteur, écran, horloge&#10;&#10;Description générée automatiquement">
            <a:extLst>
              <a:ext uri="{FF2B5EF4-FFF2-40B4-BE49-F238E27FC236}">
                <a16:creationId xmlns:a16="http://schemas.microsoft.com/office/drawing/2014/main" id="{00E52F39-048D-C3E0-8E35-8425FCC3A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7368" y="1525556"/>
            <a:ext cx="4394402" cy="142675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3FF228-E092-011B-9E05-24FA01AFE709}"/>
              </a:ext>
            </a:extLst>
          </p:cNvPr>
          <p:cNvSpPr txBox="1"/>
          <p:nvPr/>
        </p:nvSpPr>
        <p:spPr>
          <a:xfrm>
            <a:off x="479376" y="3117200"/>
            <a:ext cx="586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dane.ac-lyon.fr/spip/alternatives-collaboration-suite-avis-cnil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sa/3.0/"/>
              </a:rPr>
              <a:t>CC BY-SA</a:t>
            </a:r>
            <a:endParaRPr lang="fr-FR" sz="9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E67B3E-A9F6-4E4F-610B-8E4795558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1856" y="3473479"/>
            <a:ext cx="3903794" cy="168643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A424C91-90BF-3E4E-F833-7A171090CF36}"/>
              </a:ext>
            </a:extLst>
          </p:cNvPr>
          <p:cNvSpPr txBox="1"/>
          <p:nvPr/>
        </p:nvSpPr>
        <p:spPr>
          <a:xfrm>
            <a:off x="556128" y="5335263"/>
            <a:ext cx="47625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s://gdprhub.eu/EDPB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7" tooltip="https://creativecommons.org/licenses/by-nc-sa/3.0/"/>
              </a:rPr>
              <a:t>CC BY-SA-NC</a:t>
            </a:r>
            <a:endParaRPr lang="fr-FR" sz="900" dirty="0"/>
          </a:p>
        </p:txBody>
      </p:sp>
      <p:pic>
        <p:nvPicPr>
          <p:cNvPr id="11" name="Image 10" descr="Une image contenant texte, reine&#10;&#10;Description générée automatiquement">
            <a:extLst>
              <a:ext uri="{FF2B5EF4-FFF2-40B4-BE49-F238E27FC236}">
                <a16:creationId xmlns:a16="http://schemas.microsoft.com/office/drawing/2014/main" id="{C1F109ED-E101-5634-8B9B-E85875F300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037293" y="2023198"/>
            <a:ext cx="5997135" cy="399809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14CC551-9567-32F4-1612-98BB71EE6B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608615" y="5753079"/>
            <a:ext cx="1649720" cy="102974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ED95F2D-35B8-18B4-23F8-47262DD3E6B9}"/>
              </a:ext>
            </a:extLst>
          </p:cNvPr>
          <p:cNvSpPr txBox="1"/>
          <p:nvPr/>
        </p:nvSpPr>
        <p:spPr>
          <a:xfrm>
            <a:off x="3876924" y="5917769"/>
            <a:ext cx="871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11" tooltip="https://www.infogm.org/5801-19-OGM-autorises-commission-donne-des-gages-a-industrie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12" tooltip="https://creativecommons.org/licenses/by-nc-nd/3.0/"/>
              </a:rPr>
              <a:t>CC BY-NC-ND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4277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0F1E9-B48B-16B8-2B99-A20AC3D0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712" y="332656"/>
            <a:ext cx="9756576" cy="619472"/>
          </a:xfrm>
        </p:spPr>
        <p:txBody>
          <a:bodyPr/>
          <a:lstStyle/>
          <a:p>
            <a:r>
              <a:rPr lang="fr-FR" dirty="0"/>
              <a:t>Responsabilité extracontractuelle et IA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3B90EC-D1A6-3B22-6233-DD1F380C5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392" y="1241884"/>
            <a:ext cx="4374232" cy="43742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2AC19D2-86F6-070D-57F9-9F75671DD262}"/>
              </a:ext>
            </a:extLst>
          </p:cNvPr>
          <p:cNvSpPr txBox="1"/>
          <p:nvPr/>
        </p:nvSpPr>
        <p:spPr>
          <a:xfrm>
            <a:off x="1343472" y="5708352"/>
            <a:ext cx="4374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www.technollama.co.uk/evidence-based-copyright-policy-no-thank-you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-sa/3.0/"/>
              </a:rPr>
              <a:t>CC BY-SA-NC</a:t>
            </a:r>
            <a:endParaRPr lang="fr-FR" sz="900"/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C43EC45-8C15-F1DF-00F8-8BDD4BD03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0896" y="1600071"/>
            <a:ext cx="6055344" cy="324036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C042501-3BA2-FDE4-7013-22B0CA1836EE}"/>
              </a:ext>
            </a:extLst>
          </p:cNvPr>
          <p:cNvSpPr txBox="1"/>
          <p:nvPr/>
        </p:nvSpPr>
        <p:spPr>
          <a:xfrm>
            <a:off x="6600056" y="5027097"/>
            <a:ext cx="5108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://www.e-ostadelahi.fr/eoe-fr/en-connaissance-de-cause-reflexion-et-sondage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7" tooltip="https://creativecommons.org/licenses/by-nc-nd/3.0/"/>
              </a:rPr>
              <a:t>CC BY-NC-ND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48606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127448" y="404664"/>
            <a:ext cx="10729192" cy="619472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Les dangers de « l’intelligence artificielle »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866C389-24E6-BA2E-0F29-C364C510C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600" y="1484784"/>
            <a:ext cx="684625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88421-AB36-620A-C602-6650AFE4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0" y="254297"/>
            <a:ext cx="7752496" cy="548508"/>
          </a:xfrm>
        </p:spPr>
        <p:txBody>
          <a:bodyPr>
            <a:normAutofit fontScale="90000"/>
          </a:bodyPr>
          <a:lstStyle/>
          <a:p>
            <a:r>
              <a:rPr lang="fr-FR" dirty="0"/>
              <a:t>L’encadrement par le droit des DCP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8361B1-9B11-2CA1-B7BD-CD0ED552E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8" r="6470"/>
          <a:stretch/>
        </p:blipFill>
        <p:spPr>
          <a:xfrm>
            <a:off x="2105671" y="3212976"/>
            <a:ext cx="3246163" cy="20882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9A550F5-F177-1B09-7689-2530695DF8CD}"/>
              </a:ext>
            </a:extLst>
          </p:cNvPr>
          <p:cNvSpPr txBox="1"/>
          <p:nvPr/>
        </p:nvSpPr>
        <p:spPr>
          <a:xfrm>
            <a:off x="2500682" y="5461221"/>
            <a:ext cx="2456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  <a:effectLst/>
                <a:latin typeface="Helvetica" pitchFamily="2" charset="0"/>
              </a:rPr>
              <a:t>COLLECTE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059F20-EA7A-B118-E7C9-D69EA26C8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3212976"/>
            <a:ext cx="3262863" cy="208823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850C5EB-7666-3893-A153-D200255B000F}"/>
              </a:ext>
            </a:extLst>
          </p:cNvPr>
          <p:cNvSpPr txBox="1"/>
          <p:nvPr/>
        </p:nvSpPr>
        <p:spPr>
          <a:xfrm>
            <a:off x="6490685" y="5461221"/>
            <a:ext cx="2761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  <a:effectLst/>
                <a:latin typeface="Helvetica" pitchFamily="2" charset="0"/>
              </a:rPr>
              <a:t>EXPLOITATION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DCD98E1-6496-91F5-F3F0-8539AD0EB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07768" y="945598"/>
            <a:ext cx="3871406" cy="200022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4E3D813-E19F-65DC-7D46-D3C30C7C62DF}"/>
              </a:ext>
            </a:extLst>
          </p:cNvPr>
          <p:cNvSpPr txBox="1"/>
          <p:nvPr/>
        </p:nvSpPr>
        <p:spPr>
          <a:xfrm>
            <a:off x="1985741" y="183924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hlinkClick r:id="rId5" tooltip="https://www.i-tecnico.pt/regulamento-geral-de-proteccao-de-dados-rgpd-no-i-tecnico/"/>
              </a:rPr>
              <a:t>Cette photo</a:t>
            </a:r>
            <a:r>
              <a:rPr lang="fr-FR" sz="1000" dirty="0"/>
              <a:t> est soumise à la licence </a:t>
            </a:r>
            <a:r>
              <a:rPr lang="fr-FR" sz="1000" dirty="0">
                <a:hlinkClick r:id="rId6" tooltip="https://creativecommons.org/licenses/by-nc-nd/3.0/"/>
              </a:rPr>
              <a:t>CC BY-NC-ND</a:t>
            </a:r>
            <a:endParaRPr lang="fr-FR" sz="10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E802815-2F21-48F5-111D-6AAD83C4261B}"/>
              </a:ext>
            </a:extLst>
          </p:cNvPr>
          <p:cNvSpPr txBox="1"/>
          <p:nvPr/>
        </p:nvSpPr>
        <p:spPr>
          <a:xfrm>
            <a:off x="264086" y="3429000"/>
            <a:ext cx="98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u="sng" dirty="0">
                <a:solidFill>
                  <a:srgbClr val="47B8C7"/>
                </a:solidFill>
                <a:effectLst/>
              </a:rPr>
              <a:t>Cette photo</a:t>
            </a:r>
            <a:r>
              <a:rPr lang="fr-FR" sz="1000" dirty="0">
                <a:solidFill>
                  <a:srgbClr val="FFFFFF"/>
                </a:solidFill>
                <a:effectLst/>
              </a:rPr>
              <a:t> est fournie sous licence </a:t>
            </a:r>
            <a:r>
              <a:rPr lang="fr-FR" sz="1000" u="sng" dirty="0">
                <a:solidFill>
                  <a:srgbClr val="47B8C7"/>
                </a:solidFill>
                <a:effectLst/>
              </a:rPr>
              <a:t>CC BY-SA-NC</a:t>
            </a:r>
            <a:r>
              <a:rPr lang="fr-FR" sz="1000" dirty="0">
                <a:solidFill>
                  <a:srgbClr val="FFFFFF"/>
                </a:solidFill>
                <a:effectLst/>
              </a:rPr>
              <a:t>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C22D595-D9DB-665C-28AE-F5B66301307A}"/>
              </a:ext>
            </a:extLst>
          </p:cNvPr>
          <p:cNvSpPr txBox="1"/>
          <p:nvPr/>
        </p:nvSpPr>
        <p:spPr>
          <a:xfrm>
            <a:off x="9840416" y="3717032"/>
            <a:ext cx="12782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u="sng" dirty="0">
                <a:solidFill>
                  <a:srgbClr val="47B8C7"/>
                </a:solidFill>
                <a:effectLst/>
              </a:rPr>
              <a:t>Cette photo</a:t>
            </a:r>
            <a:r>
              <a:rPr lang="fr-FR" sz="1000" dirty="0">
                <a:solidFill>
                  <a:srgbClr val="FFFFFF"/>
                </a:solidFill>
                <a:effectLst/>
              </a:rPr>
              <a:t> est fournie sous licence </a:t>
            </a:r>
            <a:r>
              <a:rPr lang="fr-FR" sz="1000" u="sng" dirty="0">
                <a:solidFill>
                  <a:srgbClr val="47B8C7"/>
                </a:solidFill>
                <a:effectLst/>
              </a:rPr>
              <a:t>CC BY-SA-NC</a:t>
            </a:r>
            <a:r>
              <a:rPr lang="fr-FR" sz="1000" dirty="0">
                <a:solidFill>
                  <a:srgbClr val="FFFFFF"/>
                </a:solidFill>
                <a:effectLst/>
              </a:rPr>
              <a:t>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3241B0E-5196-9F77-B181-4042BF9D932B}"/>
              </a:ext>
            </a:extLst>
          </p:cNvPr>
          <p:cNvSpPr txBox="1"/>
          <p:nvPr/>
        </p:nvSpPr>
        <p:spPr>
          <a:xfrm>
            <a:off x="2423592" y="6144454"/>
            <a:ext cx="791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Spéc</a:t>
            </a:r>
            <a:r>
              <a:rPr lang="fr-FR" sz="2400" dirty="0"/>
              <a:t>. Art. 22 : décisions automatisées (</a:t>
            </a:r>
            <a:r>
              <a:rPr lang="fr-FR" sz="2400" dirty="0">
                <a:hlinkClick r:id="rId7"/>
              </a:rPr>
              <a:t>analyse critique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643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57E53-1290-C93C-FBBE-725C38F7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425" y="380256"/>
            <a:ext cx="9144000" cy="763488"/>
          </a:xfrm>
        </p:spPr>
        <p:txBody>
          <a:bodyPr/>
          <a:lstStyle/>
          <a:p>
            <a:r>
              <a:rPr lang="fr-FR" dirty="0"/>
              <a:t>Des dangers hors du droit des DCP</a:t>
            </a:r>
          </a:p>
        </p:txBody>
      </p:sp>
      <p:pic>
        <p:nvPicPr>
          <p:cNvPr id="5" name="Image 4" descr="Une image contenant ciel, plane, extérieur, avion&#10;&#10;Description générée automatiquement">
            <a:extLst>
              <a:ext uri="{FF2B5EF4-FFF2-40B4-BE49-F238E27FC236}">
                <a16:creationId xmlns:a16="http://schemas.microsoft.com/office/drawing/2014/main" id="{56CD4596-829C-4F1A-5ACF-C199FE303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376" y="1498600"/>
            <a:ext cx="5791200" cy="3860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0E22A54-98EC-6F82-630D-C196FF725190}"/>
              </a:ext>
            </a:extLst>
          </p:cNvPr>
          <p:cNvSpPr txBox="1"/>
          <p:nvPr/>
        </p:nvSpPr>
        <p:spPr>
          <a:xfrm>
            <a:off x="767408" y="5359400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www.wired.it/attualita/tech/2019/06/05/boeing-737-max-causa-incidenti-storia/"/>
              </a:rPr>
              <a:t>Cette photo</a:t>
            </a:r>
            <a:r>
              <a:rPr lang="fr-FR" sz="900" dirty="0"/>
              <a:t> est soumise à la licence </a:t>
            </a:r>
            <a:r>
              <a:rPr lang="fr-FR" sz="900" dirty="0">
                <a:hlinkClick r:id="rId4" tooltip="https://creativecommons.org/licenses/by-nc-nd/3.0/"/>
              </a:rPr>
              <a:t>CC BY-NC-ND</a:t>
            </a:r>
            <a:endParaRPr lang="fr-FR" sz="900" dirty="0"/>
          </a:p>
        </p:txBody>
      </p:sp>
      <p:pic>
        <p:nvPicPr>
          <p:cNvPr id="8" name="Image 7">
            <a:hlinkClick r:id="rId5"/>
            <a:extLst>
              <a:ext uri="{FF2B5EF4-FFF2-40B4-BE49-F238E27FC236}">
                <a16:creationId xmlns:a16="http://schemas.microsoft.com/office/drawing/2014/main" id="{D66A5F75-6D4D-DA71-7CD4-5414F031F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468107"/>
            <a:ext cx="3960440" cy="396044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0732A69-F71A-41C3-6C3C-77860F937121}"/>
              </a:ext>
            </a:extLst>
          </p:cNvPr>
          <p:cNvSpPr txBox="1"/>
          <p:nvPr/>
        </p:nvSpPr>
        <p:spPr>
          <a:xfrm>
            <a:off x="7656588" y="5769858"/>
            <a:ext cx="357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linkClick r:id="rId5"/>
              </a:rPr>
              <a:t>« Dans un avion, confie-t-on sa vie à des logiciels ? »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5385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E9E20-3EE7-0A92-DEF8-20EFC38B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008" y="488268"/>
            <a:ext cx="9144000" cy="547464"/>
          </a:xfrm>
        </p:spPr>
        <p:txBody>
          <a:bodyPr>
            <a:normAutofit fontScale="90000"/>
          </a:bodyPr>
          <a:lstStyle/>
          <a:p>
            <a:r>
              <a:rPr lang="fr-FR" dirty="0">
                <a:hlinkClick r:id="rId2"/>
              </a:rPr>
              <a:t>Projet de règlement IA </a:t>
            </a:r>
            <a:r>
              <a:rPr lang="fr-FR" dirty="0"/>
              <a:t>- Définition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347F33-954A-2237-5278-9CCC4819C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1384" y="1544216"/>
            <a:ext cx="4892080" cy="33210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990101-6831-367B-CF5E-FF950DFD4293}"/>
              </a:ext>
            </a:extLst>
          </p:cNvPr>
          <p:cNvSpPr txBox="1"/>
          <p:nvPr/>
        </p:nvSpPr>
        <p:spPr>
          <a:xfrm>
            <a:off x="911424" y="4963615"/>
            <a:ext cx="4892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4" tooltip="https://www.codeproject.com/Articles/1225385/How-do-Artificial-Neural-Networks-Learn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5" tooltip="https://creativecommons.org/licenses/by/3.0/"/>
              </a:rPr>
              <a:t>CC BY</a:t>
            </a:r>
            <a:endParaRPr lang="fr-FR" sz="900"/>
          </a:p>
        </p:txBody>
      </p:sp>
      <p:pic>
        <p:nvPicPr>
          <p:cNvPr id="8" name="Image 7" descr="Une image contenant texte, tableau noir&#10;&#10;Description générée automatiquement">
            <a:extLst>
              <a:ext uri="{FF2B5EF4-FFF2-40B4-BE49-F238E27FC236}">
                <a16:creationId xmlns:a16="http://schemas.microsoft.com/office/drawing/2014/main" id="{050EDF75-EEBE-31E3-9CCB-D096D57FF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56854" y="1556792"/>
            <a:ext cx="5800097" cy="33210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93E8D2-D654-9558-588F-FFC32C8F99D7}"/>
              </a:ext>
            </a:extLst>
          </p:cNvPr>
          <p:cNvSpPr txBox="1"/>
          <p:nvPr/>
        </p:nvSpPr>
        <p:spPr>
          <a:xfrm>
            <a:off x="8175670" y="4764112"/>
            <a:ext cx="3639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7" tooltip="https://www.vinodbidwaik.com/2020/09/decision-making-process-during-vuca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8" tooltip="https://creativecommons.org/licenses/by-nc-nd/3.0/"/>
              </a:rPr>
              <a:t>CC BY-NC-ND</a:t>
            </a:r>
            <a:endParaRPr lang="fr-FR" sz="9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7E0A87-6CB2-84BD-FDC8-7EF348863619}"/>
              </a:ext>
            </a:extLst>
          </p:cNvPr>
          <p:cNvSpPr txBox="1"/>
          <p:nvPr/>
        </p:nvSpPr>
        <p:spPr>
          <a:xfrm>
            <a:off x="1737284" y="573297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Des techniques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14FC67-8988-F4BF-650B-03D158BF315B}"/>
              </a:ext>
            </a:extLst>
          </p:cNvPr>
          <p:cNvSpPr txBox="1"/>
          <p:nvPr/>
        </p:nvSpPr>
        <p:spPr>
          <a:xfrm>
            <a:off x="8040778" y="573297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Des finalités</a:t>
            </a:r>
          </a:p>
        </p:txBody>
      </p:sp>
    </p:spTree>
    <p:extLst>
      <p:ext uri="{BB962C8B-B14F-4D97-AF65-F5344CB8AC3E}">
        <p14:creationId xmlns:p14="http://schemas.microsoft.com/office/powerpoint/2010/main" val="333551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53F99-D2CB-0401-C0B3-48E5B11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519" y="118385"/>
            <a:ext cx="6048672" cy="691480"/>
          </a:xfrm>
        </p:spPr>
        <p:txBody>
          <a:bodyPr/>
          <a:lstStyle/>
          <a:p>
            <a:r>
              <a:rPr lang="fr-FR" dirty="0"/>
              <a:t>Les pratiques interdites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9AC23E-66F5-ABA9-998F-C0DBD5BA6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65127" y="1299580"/>
            <a:ext cx="3799332" cy="28494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6029613-A0C2-3FEA-8D4D-F6B0EF05A079}"/>
              </a:ext>
            </a:extLst>
          </p:cNvPr>
          <p:cNvSpPr txBox="1"/>
          <p:nvPr/>
        </p:nvSpPr>
        <p:spPr>
          <a:xfrm>
            <a:off x="426330" y="2564904"/>
            <a:ext cx="13822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://www.flickr.com/photos/simulation/3905720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-sa/3.0/"/>
              </a:rPr>
              <a:t>CC BY-SA-NC</a:t>
            </a:r>
            <a:endParaRPr lang="fr-FR" sz="900" dirty="0"/>
          </a:p>
        </p:txBody>
      </p:sp>
      <p:pic>
        <p:nvPicPr>
          <p:cNvPr id="8" name="Image 7" descr="Une image contenant personne, mur, femme, pantalon&#10;&#10;Description générée automatiquement">
            <a:extLst>
              <a:ext uri="{FF2B5EF4-FFF2-40B4-BE49-F238E27FC236}">
                <a16:creationId xmlns:a16="http://schemas.microsoft.com/office/drawing/2014/main" id="{89E3AF98-F1C1-DEB4-C09D-E5B84DF51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92144" y="1322380"/>
            <a:ext cx="4274249" cy="284949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688BBFD-7046-62A9-6FFF-F1735CF1BE40}"/>
              </a:ext>
            </a:extLst>
          </p:cNvPr>
          <p:cNvSpPr txBox="1"/>
          <p:nvPr/>
        </p:nvSpPr>
        <p:spPr>
          <a:xfrm>
            <a:off x="9186342" y="4315161"/>
            <a:ext cx="192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s://www.relaxationdynamique.fr/depression-adolescent-anticiper-accompagner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7" tooltip="https://creativecommons.org/licenses/by-nc/3.0/"/>
              </a:rPr>
              <a:t>CC BY-NC</a:t>
            </a:r>
            <a:endParaRPr lang="fr-FR" sz="900" dirty="0"/>
          </a:p>
        </p:txBody>
      </p:sp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2F4E569-105D-6DA6-FDFF-5768CCBD6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97549" y="4505430"/>
            <a:ext cx="5444612" cy="231835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B908E95-9414-106D-7599-266CCF1A8420}"/>
              </a:ext>
            </a:extLst>
          </p:cNvPr>
          <p:cNvSpPr txBox="1"/>
          <p:nvPr/>
        </p:nvSpPr>
        <p:spPr>
          <a:xfrm>
            <a:off x="9615818" y="5664605"/>
            <a:ext cx="205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9" tooltip="https://medium.com/project-the/chinese-bike-sharing-credit-score-e3728696706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-sa/3.0/"/>
              </a:rPr>
              <a:t>CC BY-SA-NC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61047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E31EC0B-2D5E-9AA2-4BD6-FFB0C0B69A1A}"/>
              </a:ext>
            </a:extLst>
          </p:cNvPr>
          <p:cNvSpPr txBox="1"/>
          <p:nvPr/>
        </p:nvSpPr>
        <p:spPr>
          <a:xfrm>
            <a:off x="4079776" y="176833"/>
            <a:ext cx="45365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400" dirty="0">
                <a:solidFill>
                  <a:schemeClr val="accent1"/>
                </a:solidFill>
              </a:rPr>
              <a:t>Une fausse interdiction</a:t>
            </a:r>
          </a:p>
        </p:txBody>
      </p:sp>
      <p:pic>
        <p:nvPicPr>
          <p:cNvPr id="5" name="Image 4" descr="Une image contenant nageant&#10;&#10;Description générée automatiquement">
            <a:extLst>
              <a:ext uri="{FF2B5EF4-FFF2-40B4-BE49-F238E27FC236}">
                <a16:creationId xmlns:a16="http://schemas.microsoft.com/office/drawing/2014/main" id="{6194A907-3F67-E99A-6476-E2B523F51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9456" y="926571"/>
            <a:ext cx="9384584" cy="32846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8287965-38CD-7FB7-DFB3-A9BFC34DEE85}"/>
              </a:ext>
            </a:extLst>
          </p:cNvPr>
          <p:cNvSpPr txBox="1"/>
          <p:nvPr/>
        </p:nvSpPr>
        <p:spPr>
          <a:xfrm>
            <a:off x="4085270" y="4345360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policyoptions.irpp.org/magazines/october-2019/we-need-to-regulate-facial-recognition-technology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d/3.0/"/>
              </a:rPr>
              <a:t>CC BY-ND</a:t>
            </a:r>
            <a:endParaRPr lang="fr-FR" sz="9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C07FA8-3E7D-11CE-E7B6-84539E6CA619}"/>
              </a:ext>
            </a:extLst>
          </p:cNvPr>
          <p:cNvSpPr txBox="1"/>
          <p:nvPr/>
        </p:nvSpPr>
        <p:spPr>
          <a:xfrm>
            <a:off x="6528048" y="5417059"/>
            <a:ext cx="318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hlinkClick r:id="rId5"/>
              </a:rPr>
              <a:t>Réaction des autorités de protection des données</a:t>
            </a:r>
            <a:endParaRPr lang="fr-FR" sz="2400" dirty="0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8267560-913D-668B-2111-4B3AF4CB1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071664" y="5119622"/>
            <a:ext cx="2880320" cy="149776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5756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19BD5-C1B3-BF41-8C1D-E239623B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452264"/>
            <a:ext cx="9144000" cy="619472"/>
          </a:xfrm>
        </p:spPr>
        <p:txBody>
          <a:bodyPr/>
          <a:lstStyle/>
          <a:p>
            <a:r>
              <a:rPr lang="fr-FR" dirty="0"/>
              <a:t>IA à haut risque : définitions</a:t>
            </a:r>
          </a:p>
        </p:txBody>
      </p:sp>
      <p:pic>
        <p:nvPicPr>
          <p:cNvPr id="5" name="Image 4" descr="Une image contenant arbre, extérieur, voiture, route&#10;&#10;Description générée automatiquement">
            <a:extLst>
              <a:ext uri="{FF2B5EF4-FFF2-40B4-BE49-F238E27FC236}">
                <a16:creationId xmlns:a16="http://schemas.microsoft.com/office/drawing/2014/main" id="{38A853EA-F6EE-CC32-F0E7-E193818B0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376" y="1196752"/>
            <a:ext cx="4766464" cy="38387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1E64E19-7D1F-3FB6-B8EA-AA50354E9230}"/>
              </a:ext>
            </a:extLst>
          </p:cNvPr>
          <p:cNvSpPr txBox="1"/>
          <p:nvPr/>
        </p:nvSpPr>
        <p:spPr>
          <a:xfrm>
            <a:off x="767408" y="5160531"/>
            <a:ext cx="323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hydraulicsheep.github.io/2019/11/17/a-blind-race-what-happened-to-self-driving-cars.html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/3.0/"/>
              </a:rPr>
              <a:t>CC BY-NC</a:t>
            </a:r>
            <a:endParaRPr lang="fr-FR" sz="900" dirty="0"/>
          </a:p>
        </p:txBody>
      </p:sp>
      <p:pic>
        <p:nvPicPr>
          <p:cNvPr id="8" name="Image 7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6A0B06BB-F1D9-FBAE-8909-6B34F2AA9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91944" y="1566787"/>
            <a:ext cx="6474051" cy="309869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4F67C86-BDCA-87D0-A13E-8C2C51BA3830}"/>
              </a:ext>
            </a:extLst>
          </p:cNvPr>
          <p:cNvSpPr txBox="1"/>
          <p:nvPr/>
        </p:nvSpPr>
        <p:spPr>
          <a:xfrm>
            <a:off x="6946162" y="4785611"/>
            <a:ext cx="32734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6" tooltip="https://researchleap.com/impact-recruitment-selection-strategy-employees-performance-study-three-selected-manufacturing-companies-nigeria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7" tooltip="https://creativecommons.org/licenses/by/3.0/"/>
              </a:rPr>
              <a:t>CC BY</a:t>
            </a:r>
            <a:endParaRPr lang="fr-FR" sz="9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F57EA1-D1B2-AD6A-6FD2-FA78F3DB5EAA}"/>
              </a:ext>
            </a:extLst>
          </p:cNvPr>
          <p:cNvSpPr txBox="1"/>
          <p:nvPr/>
        </p:nvSpPr>
        <p:spPr>
          <a:xfrm>
            <a:off x="1289100" y="5820961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Certains produits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7ADB9A4-98CB-B05A-1696-E8BEF8069CC0}"/>
              </a:ext>
            </a:extLst>
          </p:cNvPr>
          <p:cNvSpPr txBox="1"/>
          <p:nvPr/>
        </p:nvSpPr>
        <p:spPr>
          <a:xfrm>
            <a:off x="6182379" y="5820961"/>
            <a:ext cx="3147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Certains secteurs</a:t>
            </a:r>
          </a:p>
        </p:txBody>
      </p:sp>
    </p:spTree>
    <p:extLst>
      <p:ext uri="{BB962C8B-B14F-4D97-AF65-F5344CB8AC3E}">
        <p14:creationId xmlns:p14="http://schemas.microsoft.com/office/powerpoint/2010/main" val="282142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4DD10-F32E-35D1-7F56-05447FCF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796" y="196034"/>
            <a:ext cx="7700574" cy="547464"/>
          </a:xfrm>
        </p:spPr>
        <p:txBody>
          <a:bodyPr>
            <a:normAutofit fontScale="90000"/>
          </a:bodyPr>
          <a:lstStyle/>
          <a:p>
            <a:r>
              <a:rPr lang="fr-FR" dirty="0"/>
              <a:t>IA à haut risque : encadrement (1)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6F98B2-01AD-5BDB-B012-1647E13AB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2344" y="1133998"/>
            <a:ext cx="3314117" cy="23198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9F2C8BA-056A-62C3-D97C-770D0F52D9E6}"/>
              </a:ext>
            </a:extLst>
          </p:cNvPr>
          <p:cNvSpPr txBox="1"/>
          <p:nvPr/>
        </p:nvSpPr>
        <p:spPr>
          <a:xfrm>
            <a:off x="1509434" y="6264709"/>
            <a:ext cx="272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technofaq.org/posts/2017/12/heres-everything-you-need-to-know-about-software-testing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-sa/3.0/"/>
              </a:rPr>
              <a:t>CC BY-SA-NC</a:t>
            </a:r>
            <a:endParaRPr lang="fr-FR" sz="900" dirty="0"/>
          </a:p>
        </p:txBody>
      </p:sp>
      <p:pic>
        <p:nvPicPr>
          <p:cNvPr id="8" name="Image 7" descr="Une image contenant texte, différent, galerie, capture d’écran&#10;&#10;Description générée automatiquement">
            <a:extLst>
              <a:ext uri="{FF2B5EF4-FFF2-40B4-BE49-F238E27FC236}">
                <a16:creationId xmlns:a16="http://schemas.microsoft.com/office/drawing/2014/main" id="{B39FB192-C2FD-051D-7DC4-79CA486A3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78126" y="959710"/>
            <a:ext cx="4948934" cy="22134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8E771AC-AA02-F9A1-1F94-C26C0F9CA1B1}"/>
              </a:ext>
            </a:extLst>
          </p:cNvPr>
          <p:cNvSpPr txBox="1"/>
          <p:nvPr/>
        </p:nvSpPr>
        <p:spPr>
          <a:xfrm>
            <a:off x="6236711" y="3338464"/>
            <a:ext cx="3437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s://r-craft.org/r-news/5-types-of-machine-learning-algorithms-with-use-cases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7" tooltip="https://creativecommons.org/licenses/by-nc/3.0/"/>
              </a:rPr>
              <a:t>CC BY-NC</a:t>
            </a:r>
            <a:endParaRPr lang="fr-FR" sz="9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F2A20C8-514A-465B-F3BB-CAB8FC7FE3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86430" y="3774133"/>
            <a:ext cx="4373550" cy="235498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9ABC8A8-775E-95FD-FFB3-7B1EFF7194EE}"/>
              </a:ext>
            </a:extLst>
          </p:cNvPr>
          <p:cNvSpPr txBox="1"/>
          <p:nvPr/>
        </p:nvSpPr>
        <p:spPr>
          <a:xfrm>
            <a:off x="952226" y="728878"/>
            <a:ext cx="3889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9" tooltip="https://kenscourses.com/tc1019fall2016/syndicated/what-is-software-design-4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10" tooltip="https://creativecommons.org/licenses/by-sa/3.0/"/>
              </a:rPr>
              <a:t>CC BY-SA</a:t>
            </a:r>
            <a:endParaRPr lang="fr-FR" sz="900"/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4AA755-4AD2-98E9-2B58-96C3E3E23E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384032" y="3774133"/>
            <a:ext cx="3904542" cy="223566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48C6AC1-256E-1179-F379-50C2248D1B95}"/>
              </a:ext>
            </a:extLst>
          </p:cNvPr>
          <p:cNvSpPr txBox="1"/>
          <p:nvPr/>
        </p:nvSpPr>
        <p:spPr>
          <a:xfrm>
            <a:off x="7101246" y="6124668"/>
            <a:ext cx="3187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12" tooltip="https://malaysianewseverday.blogspot.com/2014/12/mesti-baca-percakapan-terakhir-pilot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13" tooltip="https://creativecommons.org/licenses/by/3.0/"/>
              </a:rPr>
              <a:t>CC BY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73086514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ie informatique 16: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88_TF02901026_TF02901026.potx" id="{5B96A3B2-8F6C-4C57-AD71-65ECFD3B95A9}" vid="{BBAB43E6-1C62-4FD6-865E-EDACF7274DEC}"/>
    </a:ext>
  </a:extLst>
</a:theme>
</file>

<file path=ppt/theme/theme2.xml><?xml version="1.0" encoding="utf-8"?>
<a:theme xmlns:a="http://schemas.openxmlformats.org/drawingml/2006/main" name="Thèm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Technologie informatique 16:9</Template>
  <TotalTime>75</TotalTime>
  <Words>433</Words>
  <Application>Microsoft Macintosh PowerPoint</Application>
  <PresentationFormat>Grand écran</PresentationFormat>
  <Paragraphs>51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Candara</vt:lpstr>
      <vt:lpstr>Consolas</vt:lpstr>
      <vt:lpstr>Helvetica</vt:lpstr>
      <vt:lpstr>Technologie informatique 16:9</vt:lpstr>
      <vt:lpstr>Les textes européens sur l’IA</vt:lpstr>
      <vt:lpstr>Les dangers de « l’intelligence artificielle »</vt:lpstr>
      <vt:lpstr>L’encadrement par le droit des DCP</vt:lpstr>
      <vt:lpstr>Des dangers hors du droit des DCP</vt:lpstr>
      <vt:lpstr>Projet de règlement IA - Définition</vt:lpstr>
      <vt:lpstr>Les pratiques interdites</vt:lpstr>
      <vt:lpstr>Présentation PowerPoint</vt:lpstr>
      <vt:lpstr>IA à haut risque : définitions</vt:lpstr>
      <vt:lpstr>IA à haut risque : encadrement (1)</vt:lpstr>
      <vt:lpstr>IA à haut risque : encadrement (2)</vt:lpstr>
      <vt:lpstr>Obligations de transparence toutes IA</vt:lpstr>
      <vt:lpstr>Autorités de contrôle et sanctions</vt:lpstr>
      <vt:lpstr>Responsabilité extracontractuelle et 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Emmanuel Netter</dc:creator>
  <cp:lastModifiedBy>Emmanuel Netter</cp:lastModifiedBy>
  <cp:revision>4</cp:revision>
  <dcterms:created xsi:type="dcterms:W3CDTF">2022-02-02T07:47:42Z</dcterms:created>
  <dcterms:modified xsi:type="dcterms:W3CDTF">2022-10-23T13:40:52Z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