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6" r:id="rId5"/>
    <p:sldId id="277" r:id="rId6"/>
    <p:sldId id="278" r:id="rId7"/>
    <p:sldId id="2607" r:id="rId8"/>
    <p:sldId id="2608" r:id="rId9"/>
    <p:sldId id="2609" r:id="rId10"/>
    <p:sldId id="2610" r:id="rId11"/>
    <p:sldId id="2611" r:id="rId12"/>
    <p:sldId id="2612" r:id="rId13"/>
    <p:sldId id="2613" r:id="rId14"/>
    <p:sldId id="2614" r:id="rId15"/>
    <p:sldId id="2615" r:id="rId16"/>
    <p:sldId id="2616" r:id="rId17"/>
    <p:sldId id="2617" r:id="rId18"/>
    <p:sldId id="2618" r:id="rId19"/>
    <p:sldId id="2619" r:id="rId20"/>
    <p:sldId id="2620" r:id="rId21"/>
    <p:sldId id="2621" r:id="rId2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4" autoAdjust="0"/>
    <p:restoredTop sz="94694"/>
  </p:normalViewPr>
  <p:slideViewPr>
    <p:cSldViewPr>
      <p:cViewPr>
        <p:scale>
          <a:sx n="100" d="100"/>
          <a:sy n="100" d="100"/>
        </p:scale>
        <p:origin x="520" y="62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5FB9A08-40BC-47B5-8130-616BDCF09507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82B9BC8-1895-4EB7-B2E1-D3911C69AD0C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>
            <a:extLst>
              <a:ext uri="{FF2B5EF4-FFF2-40B4-BE49-F238E27FC236}">
                <a16:creationId xmlns:a16="http://schemas.microsoft.com/office/drawing/2014/main" id="{C22608BB-7E02-7BDB-EE19-E33906996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>
            <a:extLst>
              <a:ext uri="{FF2B5EF4-FFF2-40B4-BE49-F238E27FC236}">
                <a16:creationId xmlns:a16="http://schemas.microsoft.com/office/drawing/2014/main" id="{82C329DC-A92B-BE2E-8E37-6C4EF8FC99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3855A280-92E2-55B3-5A0E-1B9577C99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FA5954B-D700-2E46-B361-C831ED6E2EDA}" type="slidenum"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7" name="Rectangle 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AE1499-D871-4B5A-815F-37F8E0C46F8C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FD53AE-A1A9-4971-B817-D6F393C7FE35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4" title="Décoratif">
            <a:extLst>
              <a:ext uri="{FF2B5EF4-FFF2-40B4-BE49-F238E27FC236}">
                <a16:creationId xmlns:a16="http://schemas.microsoft.com/office/drawing/2014/main" id="{5D1873CB-EE20-4745-E9F4-052D190B350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DF2FF652-431D-258C-2121-2687160A03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87477" y="3665207"/>
            <a:ext cx="7304528" cy="2196781"/>
          </a:xfrm>
          <a:solidFill>
            <a:srgbClr val="0F3955"/>
          </a:solidFill>
        </p:spPr>
        <p:txBody>
          <a:bodyPr lIns="274320" tIns="182880" rIns="182880" bIns="182880" anchor="ctr"/>
          <a:lstStyle>
            <a:lvl1pPr marL="0" indent="0">
              <a:spcBef>
                <a:spcPts val="0"/>
              </a:spcBef>
              <a:buNone/>
              <a:defRPr sz="4000" b="1" spc="-150">
                <a:solidFill>
                  <a:srgbClr val="FFFFFF"/>
                </a:solidFill>
                <a:latin typeface="Corbel"/>
                <a:cs typeface="Gill Sans" pitchFamily="34"/>
              </a:defRPr>
            </a:lvl1pPr>
          </a:lstStyle>
          <a:p>
            <a:pPr lvl="0"/>
            <a:r>
              <a:rPr lang="fr-FR"/>
              <a:t>Modifiez les styles du texte</a:t>
            </a:r>
          </a:p>
        </p:txBody>
      </p:sp>
      <p:sp>
        <p:nvSpPr>
          <p:cNvPr id="4" name="Forme 62" title="Décoratif">
            <a:extLst>
              <a:ext uri="{FF2B5EF4-FFF2-40B4-BE49-F238E27FC236}">
                <a16:creationId xmlns:a16="http://schemas.microsoft.com/office/drawing/2014/main" id="{8A62AA24-8ED8-E652-1AD6-6AD0FBAFED93}"/>
              </a:ext>
            </a:extLst>
          </p:cNvPr>
          <p:cNvSpPr/>
          <p:nvPr/>
        </p:nvSpPr>
        <p:spPr>
          <a:xfrm flipV="1">
            <a:off x="4887477" y="3665207"/>
            <a:ext cx="0" cy="21888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76196" cap="flat">
            <a:solidFill>
              <a:srgbClr val="1E73AC"/>
            </a:solidFill>
            <a:prstDash val="solid"/>
            <a:miter/>
          </a:ln>
        </p:spPr>
        <p:txBody>
          <a:bodyPr vert="horz" wrap="square" lIns="19046" tIns="19046" rIns="19046" bIns="19046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b="0" i="0" u="none" strike="noStrike" kern="0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</a:defRPr>
            </a:pPr>
            <a:endParaRPr lang="fr-FR" sz="1500" b="0" i="0" u="none" strike="noStrike" kern="1200" cap="none" spc="0" baseline="0">
              <a:solidFill>
                <a:srgbClr val="000000"/>
              </a:solidFill>
              <a:uFillTx/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236374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EA85BC-BD2B-458E-8340-8D31B4F152AE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9DB741-A3C2-4C75-A4D1-97F129BE9491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B59C61-65A8-4FB6-8060-9ACE25B631CB}" type="datetime1">
              <a:rPr lang="fr-FR" noProof="0" smtClean="0"/>
              <a:pPr/>
              <a:t>24/11/2022</a:t>
            </a:fld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9C7B91-9FE1-44A2-8FAA-E998ADCC26EE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94901-3B67-4101-8D94-E7F6C7A7004D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311718-BEC8-4DB8-9B0A-52986EABC5C9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600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83871E-5D80-4EDF-9E01-94E184402302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A9F01D7A-F2CA-4D89-BC48-D8C829AA64E1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1606-gold-shield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gandalfsgallery/50162085002" TargetMode="External"/><Relationship Id="rId5" Type="http://schemas.openxmlformats.org/officeDocument/2006/relationships/image" Target="../media/image30.jpg"/><Relationship Id="rId4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svgsilh.com/fr/ffc107/image/40635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journalistsresource.org/studies/society/news-media/user-generated-comments-news-media-bias/attachment/angry-user-2/" TargetMode="External"/><Relationship Id="rId7" Type="http://schemas.openxmlformats.org/officeDocument/2006/relationships/hyperlink" Target="https://www.flickr.com/photos/mikemacmarketing/3018820062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hyperlink" Target="https://creativecommons.org/licenses/by-nd/3.0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www.caoquefuma.com/2019/07/loi-1881-liberte-de-la-presse-en-danger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cpedia.org/handwriting/t/terms-and-conditions.html" TargetMode="External"/><Relationship Id="rId5" Type="http://schemas.openxmlformats.org/officeDocument/2006/relationships/image" Target="../media/image35.jpg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www.cde.ual.es/ficha/2018-report-on-the-application-of-the-eu-charter-of-fundamental-rights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96259/checkbox_checked" TargetMode="External"/><Relationship Id="rId3" Type="http://schemas.openxmlformats.org/officeDocument/2006/relationships/hyperlink" Target="https://www.pngall.com/investigation-pn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fr/censure-joint-censur%C3%A9-web-discours-1680266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ificdataintegrators.com/insights/MDM-makes-compliance-easy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fr/ffc107/image/40635.html" TargetMode="External"/><Relationship Id="rId13" Type="http://schemas.openxmlformats.org/officeDocument/2006/relationships/image" Target="../media/image5.jpg"/><Relationship Id="rId3" Type="http://schemas.openxmlformats.org/officeDocument/2006/relationships/image" Target="../media/image39.png"/><Relationship Id="rId7" Type="http://schemas.openxmlformats.org/officeDocument/2006/relationships/image" Target="../media/image8.svg"/><Relationship Id="rId12" Type="http://schemas.openxmlformats.org/officeDocument/2006/relationships/hyperlink" Target="https://pngimg.com/download/20646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hyperlink" Target="https://journalistsresource.org/studies/society/news-media/user-generated-comments-news-media-bias/attachment/angry-user-2/" TargetMode="External"/><Relationship Id="rId10" Type="http://schemas.openxmlformats.org/officeDocument/2006/relationships/hyperlink" Target="https://nl.wikipedia.org/wiki/Facebook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19.png"/><Relationship Id="rId14" Type="http://schemas.openxmlformats.org/officeDocument/2006/relationships/hyperlink" Target="https://pixabay.com/en/twitter-logo-blue-2672572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witter-logo-blue-2672572/" TargetMode="External"/><Relationship Id="rId3" Type="http://schemas.openxmlformats.org/officeDocument/2006/relationships/hyperlink" Target="https://sys-advisor.com/2013/03/29/dossier-choisir-hebergeur-professionnel-2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nationaljournalofresearch.com/2020/06/06/content-writer-is-the-most-searched-job-in-india-says-study/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s://nl.m.wikipedia.org/wiki/Bestand:Facebook_logo_(square).png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hyperlink" Target="https://creativecommons.org/licenses/by-nd/3.0/" TargetMode="External"/><Relationship Id="rId12" Type="http://schemas.openxmlformats.org/officeDocument/2006/relationships/hyperlink" Target="https://creativecommons.org/licenses/by-nc/3.0/" TargetMode="External"/><Relationship Id="rId1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foto.wuestenigel.com/alarm-clock-with-handwritten-text-hurry-up-on-yellow-backgrou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istsresource.org/studies/society/news-media/user-generated-comments-news-media-bias/attachment/angry-user-2/" TargetMode="External"/><Relationship Id="rId11" Type="http://schemas.openxmlformats.org/officeDocument/2006/relationships/hyperlink" Target="https://www.pngall.com/investigation-png" TargetMode="External"/><Relationship Id="rId5" Type="http://schemas.openxmlformats.org/officeDocument/2006/relationships/image" Target="../media/image9.jpg"/><Relationship Id="rId15" Type="http://schemas.openxmlformats.org/officeDocument/2006/relationships/image" Target="../media/image13.jpeg"/><Relationship Id="rId10" Type="http://schemas.openxmlformats.org/officeDocument/2006/relationships/image" Target="../media/image11.png"/><Relationship Id="rId4" Type="http://schemas.openxmlformats.org/officeDocument/2006/relationships/hyperlink" Target="https://svgsilh.com/fr/ffc107/image/40635.html" TargetMode="External"/><Relationship Id="rId9" Type="http://schemas.openxmlformats.org/officeDocument/2006/relationships/hyperlink" Target="https://pixabay.com/fr/censure-joint-censur%C3%A9-web-discours-1680266/" TargetMode="External"/><Relationship Id="rId14" Type="http://schemas.openxmlformats.org/officeDocument/2006/relationships/hyperlink" Target="https://openclipart.org/detail/96259/checkbox_check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nseil_Constitutionnel,_logo_2016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ddleeastmonitor.com/20200325-trump-displays-confusion-by-claiming-erdogan-signed-deal-with-syria-kurds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hyperlink" Target="https://www.radiofrance.fr/franceinter/podcasts/le-code-a-change/la-moderation-defis-et-dilemmes-9117546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clionautes.org/samuel-paty-assassine-les-non-dits-du-rapport-de-linspection-generale.html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pngimg.com/download/2064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pixabay.com/en/twitter-logo-blue-2672572/" TargetMode="External"/><Relationship Id="rId4" Type="http://schemas.openxmlformats.org/officeDocument/2006/relationships/hyperlink" Target="https://nl.wikipedia.org/wiki/Facebook" TargetMode="External"/><Relationship Id="rId9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www.ojim.fr/allemagne-journalistes-disent-non-a-loi-liberticide-netzdg/" TargetMode="External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hyperlink" Target="https://www.sclera.be/fr/picto/detail/20369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kansaka.net/2014/12/18/cyberculture-agenda-new-twitters-transparency-reports-data-mining-tops-linkedins-list-of-the-hottest-skills-of-2014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s://svgsilh.com/00bcd4/tag/success-1.html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d/2.0/deed.de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greanvillepost.com/2019/07/12/dark-days-in-france/" TargetMode="External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hyperlink" Target="https://www.sclera.be/fr/picto/detail/20369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rkansaka.net/2014/12/18/cyberculture-agenda-new-twitters-transparency-reports-data-mining-tops-linkedins-list-of-the-hottest-skills-of-2014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s://svgsilh.com/00bcd4/tag/success-1.html" TargetMode="External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FA7E7889-AF2C-029D-CF70-FDD757E97E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3392" y="3717032"/>
            <a:ext cx="11377264" cy="720437"/>
          </a:xfrm>
        </p:spPr>
        <p:txBody>
          <a:bodyPr>
            <a:noAutofit/>
          </a:bodyPr>
          <a:lstStyle/>
          <a:p>
            <a:pPr lvl="0"/>
            <a:r>
              <a:rPr lang="fr-FR" sz="4000" dirty="0"/>
              <a:t>Plateformes et modération des contenus :</a:t>
            </a:r>
            <a:br>
              <a:rPr lang="fr-FR" sz="4000" dirty="0"/>
            </a:br>
            <a:r>
              <a:rPr lang="fr-FR" sz="4000" dirty="0"/>
              <a:t>droits allemand, français, européen</a:t>
            </a:r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A0477008-101C-EA34-7903-95A14505E1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0570" y="4869160"/>
            <a:ext cx="9667878" cy="685800"/>
          </a:xfrm>
        </p:spPr>
        <p:txBody>
          <a:bodyPr/>
          <a:lstStyle/>
          <a:p>
            <a:pPr lvl="0"/>
            <a:r>
              <a:rPr lang="fr-FR" dirty="0"/>
              <a:t>Emmanuel Netter, professeur de droit privé à l'université d'Avignon</a:t>
            </a:r>
          </a:p>
          <a:p>
            <a:pPr lvl="0"/>
            <a:r>
              <a:rPr lang="fr-FR" dirty="0"/>
              <a:t>LBNC (EA 3788)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977FAA8-CCC6-5081-305F-DB46327B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064" y="0"/>
            <a:ext cx="1781178" cy="9715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EAEAE-61CD-23E0-6396-6C7F8BDC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B54B0F-3F83-80E3-0670-43807C125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14B49A-735B-8EB0-4498-1BEA4A3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7D0E1906-5BCC-4438-A063-032D682FED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6" b="1221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F5B9DBC-1151-7F00-A29A-A77C5BA257C2}"/>
              </a:ext>
            </a:extLst>
          </p:cNvPr>
          <p:cNvSpPr txBox="1"/>
          <p:nvPr/>
        </p:nvSpPr>
        <p:spPr>
          <a:xfrm>
            <a:off x="7161212" y="4279949"/>
            <a:ext cx="5271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chemeClr val="bg1"/>
                </a:solidFill>
              </a:rPr>
              <a:t>Un risque de </a:t>
            </a:r>
            <a:r>
              <a:rPr lang="fr-FR" sz="7200" b="1" dirty="0" err="1">
                <a:solidFill>
                  <a:schemeClr val="bg1"/>
                </a:solidFill>
              </a:rPr>
              <a:t>surcensure</a:t>
            </a:r>
            <a:endParaRPr lang="fr-FR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9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20A65E8-DAA5-9748-296D-46EF5B14B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15224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9E130-A1CD-DB80-31B2-0CC20489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572" y="436910"/>
            <a:ext cx="6804248" cy="619472"/>
          </a:xfrm>
        </p:spPr>
        <p:txBody>
          <a:bodyPr/>
          <a:lstStyle/>
          <a:p>
            <a:r>
              <a:rPr lang="fr-FR" dirty="0"/>
              <a:t>Un point de départ inchangé</a:t>
            </a:r>
          </a:p>
        </p:txBody>
      </p:sp>
      <p:pic>
        <p:nvPicPr>
          <p:cNvPr id="5" name="Espace réservé du contenu 4" descr="Une image contenant intérieur, lumière, sombre&#10;&#10;Description générée automatiquement">
            <a:extLst>
              <a:ext uri="{FF2B5EF4-FFF2-40B4-BE49-F238E27FC236}">
                <a16:creationId xmlns:a16="http://schemas.microsoft.com/office/drawing/2014/main" id="{55180D73-6751-8198-208A-044160651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1464" y="1429668"/>
            <a:ext cx="4279532" cy="42672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126512-5009-C07F-DE81-89414FD3FC5A}"/>
              </a:ext>
            </a:extLst>
          </p:cNvPr>
          <p:cNvSpPr txBox="1"/>
          <p:nvPr/>
        </p:nvSpPr>
        <p:spPr>
          <a:xfrm>
            <a:off x="1535088" y="5823968"/>
            <a:ext cx="42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freepngimg.com/png/21606-gold-shield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/3.0/"/>
              </a:rPr>
              <a:t>CC BY-NC</a:t>
            </a:r>
            <a:endParaRPr lang="fr-FR" sz="900" dirty="0"/>
          </a:p>
        </p:txBody>
      </p:sp>
      <p:pic>
        <p:nvPicPr>
          <p:cNvPr id="8" name="Image 7" descr="Une image contenant texte, livre, peinture, plusieurs&#10;&#10;Description générée automatiquement">
            <a:extLst>
              <a:ext uri="{FF2B5EF4-FFF2-40B4-BE49-F238E27FC236}">
                <a16:creationId xmlns:a16="http://schemas.microsoft.com/office/drawing/2014/main" id="{C096FBFF-D0FD-853A-9BE0-02334CC81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76120" y="2060848"/>
            <a:ext cx="2552700" cy="3175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42CB77-9537-8B35-E10D-9F3B3E1FC457}"/>
              </a:ext>
            </a:extLst>
          </p:cNvPr>
          <p:cNvSpPr txBox="1"/>
          <p:nvPr/>
        </p:nvSpPr>
        <p:spPr>
          <a:xfrm>
            <a:off x="7176120" y="5235848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6" tooltip="https://www.flickr.com/photos/gandalfsgallery/50162085002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7" tooltip="https://creativecommons.org/licenses/by-nc-sa/3.0/"/>
              </a:rPr>
              <a:t>CC BY-SA-NC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64964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3F001-7C35-347B-75A6-AD56EC87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28" y="624143"/>
            <a:ext cx="9144000" cy="691480"/>
          </a:xfrm>
        </p:spPr>
        <p:txBody>
          <a:bodyPr>
            <a:normAutofit fontScale="90000"/>
          </a:bodyPr>
          <a:lstStyle/>
          <a:p>
            <a:r>
              <a:rPr lang="fr-FR" dirty="0"/>
              <a:t>Injonctions d’agir et d’informer : l’inertie sanctionnée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E0D9289-30D9-4569-BD18-699DF250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36417" y="2060848"/>
            <a:ext cx="3528392" cy="34815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DDBCC4-D048-6889-7062-F004BB4F6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276872"/>
            <a:ext cx="3600400" cy="35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FE5B3-ABDB-550D-5FCB-9657C71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60648"/>
            <a:ext cx="10260632" cy="691480"/>
          </a:xfrm>
        </p:spPr>
        <p:txBody>
          <a:bodyPr>
            <a:normAutofit fontScale="90000"/>
          </a:bodyPr>
          <a:lstStyle/>
          <a:p>
            <a:r>
              <a:rPr lang="fr-FR" dirty="0"/>
              <a:t>Examen par les plateformes : le déclenchement</a:t>
            </a:r>
          </a:p>
        </p:txBody>
      </p:sp>
      <p:pic>
        <p:nvPicPr>
          <p:cNvPr id="4" name="Image 3" descr="Une image contenant personne, ciel, extérieur, homme&#10;&#10;Description générée automatiquement">
            <a:extLst>
              <a:ext uri="{FF2B5EF4-FFF2-40B4-BE49-F238E27FC236}">
                <a16:creationId xmlns:a16="http://schemas.microsoft.com/office/drawing/2014/main" id="{EE17CE28-80DC-3764-9887-77B2A5B4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345" y="2495188"/>
            <a:ext cx="1624058" cy="15052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A04D858-FA2D-05B0-1AC4-E12D1250E679}"/>
              </a:ext>
            </a:extLst>
          </p:cNvPr>
          <p:cNvSpPr txBox="1"/>
          <p:nvPr/>
        </p:nvSpPr>
        <p:spPr>
          <a:xfrm>
            <a:off x="485156" y="4762417"/>
            <a:ext cx="9934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journalistsresource.org/studies/society/news-media/user-generated-comments-news-media-bias/attachment/angry-user-2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d/3.0/"/>
              </a:rPr>
              <a:t>CC BY-ND</a:t>
            </a:r>
            <a:endParaRPr lang="fr-FR" sz="9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47D67B-B921-F075-04F8-DF05D2774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439451"/>
            <a:ext cx="3821762" cy="3821762"/>
          </a:xfrm>
          <a:prstGeom prst="rect">
            <a:avLst/>
          </a:prstGeom>
        </p:spPr>
      </p:pic>
      <p:pic>
        <p:nvPicPr>
          <p:cNvPr id="9" name="Image 8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A7A95689-BEC9-F4DC-D19A-96AC5EA43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97902" y="1229605"/>
            <a:ext cx="5040742" cy="40316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0973B1-DBF7-215B-6CA7-8BDEE15EE074}"/>
              </a:ext>
            </a:extLst>
          </p:cNvPr>
          <p:cNvSpPr txBox="1"/>
          <p:nvPr/>
        </p:nvSpPr>
        <p:spPr>
          <a:xfrm>
            <a:off x="8112224" y="6228020"/>
            <a:ext cx="219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7" tooltip="https://www.flickr.com/photos/mikemacmarketing/30188200627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8" tooltip="https://creativecommons.org/licenses/by/3.0/"/>
              </a:rPr>
              <a:t>CC BY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6569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B1751-68AE-773A-4A33-887863A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294803"/>
            <a:ext cx="8100392" cy="713656"/>
          </a:xfrm>
        </p:spPr>
        <p:txBody>
          <a:bodyPr/>
          <a:lstStyle/>
          <a:p>
            <a:r>
              <a:rPr lang="fr-FR" dirty="0"/>
              <a:t>Les fondements de la décision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215905-A5AF-D0C7-7FA6-A9B3F8369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095" y="1389446"/>
            <a:ext cx="2594802" cy="45811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0FFB877-0960-1CEF-4F79-B5AD2E293667}"/>
              </a:ext>
            </a:extLst>
          </p:cNvPr>
          <p:cNvSpPr txBox="1"/>
          <p:nvPr/>
        </p:nvSpPr>
        <p:spPr>
          <a:xfrm>
            <a:off x="1054952" y="6211669"/>
            <a:ext cx="115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www.caoquefuma.com/2019/07/loi-1881-liberte-de-la-presse-en-danger.htm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nd/3.0/"/>
              </a:rPr>
              <a:t>CC BY-NC-ND</a:t>
            </a:r>
            <a:endParaRPr lang="fr-FR" sz="900" dirty="0"/>
          </a:p>
        </p:txBody>
      </p:sp>
      <p:pic>
        <p:nvPicPr>
          <p:cNvPr id="8" name="Image 7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1D026C2F-D0BA-8499-4165-EC72C3016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49086" y="2583299"/>
            <a:ext cx="2995503" cy="19970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9D4BA4D-CF2B-8252-BEEF-BD82CBABE340}"/>
              </a:ext>
            </a:extLst>
          </p:cNvPr>
          <p:cNvSpPr txBox="1"/>
          <p:nvPr/>
        </p:nvSpPr>
        <p:spPr>
          <a:xfrm>
            <a:off x="8616280" y="1389446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picpedia.org/handwriting/t/terms-and-conditions.htm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sa/3.0/"/>
              </a:rPr>
              <a:t>CC BY-SA</a:t>
            </a:r>
            <a:endParaRPr lang="fr-FR" sz="9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B78BC6D-B3CF-C4A9-7CAF-DE212A5C0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90570" y="2038854"/>
            <a:ext cx="3216002" cy="328231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BA46587-AD0F-5618-1096-BF2CDE8DA33E}"/>
              </a:ext>
            </a:extLst>
          </p:cNvPr>
          <p:cNvSpPr txBox="1"/>
          <p:nvPr/>
        </p:nvSpPr>
        <p:spPr>
          <a:xfrm>
            <a:off x="4128587" y="2165648"/>
            <a:ext cx="321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9" tooltip="https://www.cde.ual.es/ficha/2018-report-on-the-application-of-the-eu-charter-of-fundamental-rights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0" tooltip="https://creativecommons.org/licenses/by-nc/3.0/"/>
              </a:rPr>
              <a:t>CC BY-NC</a:t>
            </a:r>
            <a:endParaRPr lang="fr-FR" sz="9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D22B6D1-5A30-3165-DEBE-808B59C908F6}"/>
              </a:ext>
            </a:extLst>
          </p:cNvPr>
          <p:cNvSpPr txBox="1"/>
          <p:nvPr/>
        </p:nvSpPr>
        <p:spPr>
          <a:xfrm>
            <a:off x="7608168" y="306896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14825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785D2-E9F4-096B-CA35-0183F7F2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260648"/>
            <a:ext cx="3347864" cy="566936"/>
          </a:xfrm>
        </p:spPr>
        <p:txBody>
          <a:bodyPr/>
          <a:lstStyle/>
          <a:p>
            <a:r>
              <a:rPr lang="fr-FR" dirty="0"/>
              <a:t>Des garanties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82A824-F3EB-6B6C-08BB-596406A2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3512" y="1444960"/>
            <a:ext cx="2076321" cy="19840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E0C8D8-4481-8129-FBD3-46EB64FD753A}"/>
              </a:ext>
            </a:extLst>
          </p:cNvPr>
          <p:cNvSpPr txBox="1"/>
          <p:nvPr/>
        </p:nvSpPr>
        <p:spPr>
          <a:xfrm>
            <a:off x="4009040" y="1952867"/>
            <a:ext cx="92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www.pngall.com/investigation-png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/3.0/"/>
              </a:rPr>
              <a:t>CC BY-NC</a:t>
            </a:r>
            <a:endParaRPr lang="fr-FR" sz="9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10FBB8-1A17-C50D-D3E5-40F5E2EA6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1342" y="4730575"/>
            <a:ext cx="1700808" cy="1700808"/>
          </a:xfrm>
          <a:prstGeom prst="rect">
            <a:avLst/>
          </a:prstGeom>
        </p:spPr>
      </p:pic>
      <p:pic>
        <p:nvPicPr>
          <p:cNvPr id="7" name="Image 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F5525FAA-4C46-12BB-1F45-08586A982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239249" y="5091224"/>
            <a:ext cx="1352501" cy="1342999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F48EB2A-2BFE-0AB7-FE10-DCD87703008B}"/>
              </a:ext>
            </a:extLst>
          </p:cNvPr>
          <p:cNvCxnSpPr>
            <a:cxnSpLocks/>
          </p:cNvCxnSpPr>
          <p:nvPr/>
        </p:nvCxnSpPr>
        <p:spPr>
          <a:xfrm flipH="1">
            <a:off x="1662806" y="3563519"/>
            <a:ext cx="707137" cy="92328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D903A41-7743-4EE6-D568-573060002704}"/>
              </a:ext>
            </a:extLst>
          </p:cNvPr>
          <p:cNvCxnSpPr>
            <a:cxnSpLocks/>
          </p:cNvCxnSpPr>
          <p:nvPr/>
        </p:nvCxnSpPr>
        <p:spPr>
          <a:xfrm>
            <a:off x="2999654" y="3563519"/>
            <a:ext cx="0" cy="92328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B876442-95F3-108A-4D22-89C6F5F5DDBC}"/>
              </a:ext>
            </a:extLst>
          </p:cNvPr>
          <p:cNvSpPr txBox="1"/>
          <p:nvPr/>
        </p:nvSpPr>
        <p:spPr>
          <a:xfrm>
            <a:off x="7805241" y="1860534"/>
            <a:ext cx="3855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Motivation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659314E-26F6-9ABC-1BA1-A2E61E9DAF9E}"/>
              </a:ext>
            </a:extLst>
          </p:cNvPr>
          <p:cNvSpPr txBox="1"/>
          <p:nvPr/>
        </p:nvSpPr>
        <p:spPr>
          <a:xfrm>
            <a:off x="8318126" y="3885254"/>
            <a:ext cx="2829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/>
              <a:t>Recours</a:t>
            </a:r>
          </a:p>
        </p:txBody>
      </p:sp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5FB462-0C53-4623-61FB-26FD54A26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41" y="4486807"/>
            <a:ext cx="2911843" cy="2214954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EF61BA0-4B24-FA2F-E04B-B234B378A9E7}"/>
              </a:ext>
            </a:extLst>
          </p:cNvPr>
          <p:cNvCxnSpPr>
            <a:cxnSpLocks/>
          </p:cNvCxnSpPr>
          <p:nvPr/>
        </p:nvCxnSpPr>
        <p:spPr>
          <a:xfrm>
            <a:off x="3431704" y="3429000"/>
            <a:ext cx="651082" cy="91250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1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BE579-9DF2-4CE8-6D4B-3085D50F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252" y="332656"/>
            <a:ext cx="3024336" cy="1612776"/>
          </a:xfrm>
        </p:spPr>
        <p:txBody>
          <a:bodyPr anchor="b">
            <a:normAutofit/>
          </a:bodyPr>
          <a:lstStyle/>
          <a:p>
            <a:r>
              <a:rPr lang="fr-FR" dirty="0"/>
              <a:t>Très grandes plateformes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A5911C-567F-3F5B-C605-3797112BA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59" r="38140" b="-1"/>
          <a:stretch/>
        </p:blipFill>
        <p:spPr>
          <a:xfrm>
            <a:off x="760412" y="762000"/>
            <a:ext cx="6400800" cy="5334000"/>
          </a:xfr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F679819-A831-433D-2DBE-0BA15A807CF4}"/>
              </a:ext>
            </a:extLst>
          </p:cNvPr>
          <p:cNvSpPr txBox="1"/>
          <p:nvPr/>
        </p:nvSpPr>
        <p:spPr>
          <a:xfrm>
            <a:off x="4517540" y="5895945"/>
            <a:ext cx="26436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www.pacificdataintegrators.com/insights/MDM-makes-compliance-eas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D76606-F7FB-6C6C-457E-8AC62A39DB9E}"/>
              </a:ext>
            </a:extLst>
          </p:cNvPr>
          <p:cNvSpPr txBox="1"/>
          <p:nvPr/>
        </p:nvSpPr>
        <p:spPr>
          <a:xfrm>
            <a:off x="8251528" y="2493471"/>
            <a:ext cx="3904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Risques systémiques</a:t>
            </a:r>
          </a:p>
          <a:p>
            <a:endParaRPr lang="fr-FR" sz="3200" dirty="0"/>
          </a:p>
          <a:p>
            <a:r>
              <a:rPr lang="fr-FR" sz="3200" dirty="0"/>
              <a:t>Audits</a:t>
            </a:r>
          </a:p>
          <a:p>
            <a:endParaRPr lang="fr-FR" sz="3200" dirty="0"/>
          </a:p>
          <a:p>
            <a:r>
              <a:rPr lang="fr-FR" sz="3200" dirty="0"/>
              <a:t>Explication des recommandations</a:t>
            </a:r>
          </a:p>
          <a:p>
            <a:endParaRPr lang="fr-FR" sz="3200" dirty="0"/>
          </a:p>
          <a:p>
            <a:r>
              <a:rPr lang="fr-FR" sz="3200" dirty="0"/>
              <a:t>Accès aux données</a:t>
            </a:r>
          </a:p>
        </p:txBody>
      </p:sp>
    </p:spTree>
    <p:extLst>
      <p:ext uri="{BB962C8B-B14F-4D97-AF65-F5344CB8AC3E}">
        <p14:creationId xmlns:p14="http://schemas.microsoft.com/office/powerpoint/2010/main" val="331240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5E3AF-B728-B35C-E5B0-E6B7C4FD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99392"/>
            <a:ext cx="8727777" cy="1828800"/>
          </a:xfrm>
        </p:spPr>
        <p:txBody>
          <a:bodyPr>
            <a:normAutofit/>
          </a:bodyPr>
          <a:lstStyle/>
          <a:p>
            <a:r>
              <a:rPr lang="fr-FR" dirty="0"/>
              <a:t>Conclusion : quels rôles pour les différents acteurs ?</a:t>
            </a:r>
          </a:p>
        </p:txBody>
      </p:sp>
      <p:pic>
        <p:nvPicPr>
          <p:cNvPr id="6" name="Espace réservé du contenu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E082D4-64D3-AE2A-A3CD-272EEAB75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32856"/>
            <a:ext cx="6400800" cy="3724774"/>
          </a:xfrm>
        </p:spPr>
      </p:pic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6E400592-1D21-072A-D9F6-155AB8FA7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6" y="1723123"/>
            <a:ext cx="3365004" cy="13045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Image 8" descr="Une image contenant personne, ciel, extérieur, homme&#10;&#10;Description générée automatiquement">
            <a:extLst>
              <a:ext uri="{FF2B5EF4-FFF2-40B4-BE49-F238E27FC236}">
                <a16:creationId xmlns:a16="http://schemas.microsoft.com/office/drawing/2014/main" id="{42C9599A-457D-C9EB-79DB-A378458CF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01851" y="3580795"/>
            <a:ext cx="1407590" cy="130459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D2F995D0-C72B-300A-B82E-D05575309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84144" y="3284390"/>
            <a:ext cx="2035140" cy="20081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FC8E454-F616-9779-706A-6C8AAA9B40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453133" y="5770316"/>
            <a:ext cx="1059580" cy="10595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9186B54-85AC-3ED2-6481-0283069000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987688" y="5805843"/>
            <a:ext cx="1075948" cy="10759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0532718-C9FC-856A-A7D9-08B817107C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632504" y="5805843"/>
            <a:ext cx="1075948" cy="10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5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4FBA-2306-F138-2355-FD7D7E1B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2656"/>
            <a:ext cx="9144000" cy="619472"/>
          </a:xfrm>
        </p:spPr>
        <p:txBody>
          <a:bodyPr>
            <a:normAutofit fontScale="90000"/>
          </a:bodyPr>
          <a:lstStyle/>
          <a:p>
            <a:r>
              <a:rPr lang="fr-FR" dirty="0"/>
              <a:t>Retour en 2000 : la directive e-commerce</a:t>
            </a:r>
          </a:p>
        </p:txBody>
      </p:sp>
      <p:pic>
        <p:nvPicPr>
          <p:cNvPr id="5" name="Image 4" descr="Une image contenant texte, intérieur, ordinateur, plafond&#10;&#10;Description générée automatiquement">
            <a:extLst>
              <a:ext uri="{FF2B5EF4-FFF2-40B4-BE49-F238E27FC236}">
                <a16:creationId xmlns:a16="http://schemas.microsoft.com/office/drawing/2014/main" id="{0BE2658C-73C7-072E-900C-8515D18F8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376" y="2053682"/>
            <a:ext cx="4058836" cy="26788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BF436A-81B2-8439-89CE-AD1F0E9ECFF5}"/>
              </a:ext>
            </a:extLst>
          </p:cNvPr>
          <p:cNvSpPr txBox="1"/>
          <p:nvPr/>
        </p:nvSpPr>
        <p:spPr>
          <a:xfrm>
            <a:off x="335360" y="4932626"/>
            <a:ext cx="4032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sys-advisor.com/2013/03/29/dossier-choisir-hebergeur-professionnel-2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nd/3.0/"/>
              </a:rPr>
              <a:t>CC BY-NC-ND</a:t>
            </a:r>
            <a:endParaRPr lang="fr-FR" sz="900" dirty="0"/>
          </a:p>
        </p:txBody>
      </p:sp>
      <p:pic>
        <p:nvPicPr>
          <p:cNvPr id="8" name="Image 7" descr="Une image contenant texte, table, personne, intérieur&#10;&#10;Description générée automatiquement">
            <a:extLst>
              <a:ext uri="{FF2B5EF4-FFF2-40B4-BE49-F238E27FC236}">
                <a16:creationId xmlns:a16="http://schemas.microsoft.com/office/drawing/2014/main" id="{6C506FDA-F34B-0D06-C336-5DE9E359D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04112" y="1859632"/>
            <a:ext cx="4427984" cy="295199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EACEAB7-1D1F-14DD-A80A-4620742A7C92}"/>
              </a:ext>
            </a:extLst>
          </p:cNvPr>
          <p:cNvSpPr txBox="1"/>
          <p:nvPr/>
        </p:nvSpPr>
        <p:spPr>
          <a:xfrm>
            <a:off x="7428656" y="4932626"/>
            <a:ext cx="4427984" cy="23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internationaljournalofresearch.com/2020/06/06/content-writer-is-the-most-searched-job-in-india-says-study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nd/3.0/"/>
              </a:rPr>
              <a:t>CC BY-NC-ND</a:t>
            </a:r>
            <a:endParaRPr lang="fr-FR" sz="9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DA920DB-9B32-38D3-C93A-45D8DAFE1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786955" y="5156409"/>
            <a:ext cx="1229370" cy="1229370"/>
          </a:xfrm>
          <a:prstGeom prst="rect">
            <a:avLst/>
          </a:prstGeom>
        </p:spPr>
      </p:pic>
      <p:pic>
        <p:nvPicPr>
          <p:cNvPr id="16" name="Image 15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23791ADB-A76A-AE81-789D-6181466A97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367808" y="5144121"/>
            <a:ext cx="1229371" cy="12293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5F7428D-FEB1-1F76-12D8-7B4C356F24A4}"/>
              </a:ext>
            </a:extLst>
          </p:cNvPr>
          <p:cNvSpPr txBox="1"/>
          <p:nvPr/>
        </p:nvSpPr>
        <p:spPr>
          <a:xfrm>
            <a:off x="3719736" y="6488668"/>
            <a:ext cx="206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10" tooltip="https://nl.m.wikipedia.org/wiki/Bestand:Facebook_logo_(square).png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1" tooltip="https://creativecommons.org/licenses/by-sa/3.0/"/>
              </a:rPr>
              <a:t>CC BY-SA</a:t>
            </a:r>
            <a:endParaRPr lang="fr-FR" sz="9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5D1D73-3E78-3C93-E680-CE47FC9573C1}"/>
              </a:ext>
            </a:extLst>
          </p:cNvPr>
          <p:cNvSpPr txBox="1"/>
          <p:nvPr/>
        </p:nvSpPr>
        <p:spPr>
          <a:xfrm>
            <a:off x="1415480" y="143040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Hébergeurs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9BB7C1-4806-50DB-7657-FBDF52468185}"/>
              </a:ext>
            </a:extLst>
          </p:cNvPr>
          <p:cNvSpPr txBox="1"/>
          <p:nvPr/>
        </p:nvSpPr>
        <p:spPr>
          <a:xfrm>
            <a:off x="8814556" y="127591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Editeurs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FC0F74-BDF4-5E2A-1B68-3675F8F4DD93}"/>
              </a:ext>
            </a:extLst>
          </p:cNvPr>
          <p:cNvSpPr txBox="1"/>
          <p:nvPr/>
        </p:nvSpPr>
        <p:spPr>
          <a:xfrm>
            <a:off x="5469829" y="316285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754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B85CC-4809-16C6-B3E1-33DAD513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82" y="71863"/>
            <a:ext cx="5148064" cy="619472"/>
          </a:xfrm>
        </p:spPr>
        <p:txBody>
          <a:bodyPr>
            <a:normAutofit fontScale="90000"/>
          </a:bodyPr>
          <a:lstStyle/>
          <a:p>
            <a:r>
              <a:rPr lang="fr-FR" dirty="0"/>
              <a:t>Régime de l’hébergeur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E069FA8-4B1C-3ACF-4ED7-18894782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23848" y="1362467"/>
            <a:ext cx="1863840" cy="1839085"/>
          </a:xfrm>
          <a:prstGeom prst="rect">
            <a:avLst/>
          </a:prstGeom>
        </p:spPr>
      </p:pic>
      <p:pic>
        <p:nvPicPr>
          <p:cNvPr id="9" name="Image 8" descr="Une image contenant personne, ciel, extérieur, homme&#10;&#10;Description générée automatiquement">
            <a:extLst>
              <a:ext uri="{FF2B5EF4-FFF2-40B4-BE49-F238E27FC236}">
                <a16:creationId xmlns:a16="http://schemas.microsoft.com/office/drawing/2014/main" id="{282D909A-1F66-3258-20C6-4F7338A68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38475" y="1193949"/>
            <a:ext cx="2411502" cy="223505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F7B50BE-A7F2-FBAD-6CB8-D5A65833DA5A}"/>
              </a:ext>
            </a:extLst>
          </p:cNvPr>
          <p:cNvSpPr txBox="1"/>
          <p:nvPr/>
        </p:nvSpPr>
        <p:spPr>
          <a:xfrm>
            <a:off x="4912306" y="3513464"/>
            <a:ext cx="1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journalistsresource.org/studies/society/news-media/user-generated-comments-news-media-bias/attachment/angry-user-2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nd/3.0/"/>
              </a:rPr>
              <a:t>CC BY-ND</a:t>
            </a:r>
            <a:endParaRPr lang="fr-FR" sz="9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2DAFC68-7271-895E-6C85-9C68BC777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589887" y="4680520"/>
            <a:ext cx="1700808" cy="170080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2B79261-5C55-609B-616C-C85B26809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976322" y="1417353"/>
            <a:ext cx="2076321" cy="198404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4D8A6A5-C27E-2B37-A806-8A884C0E6C18}"/>
              </a:ext>
            </a:extLst>
          </p:cNvPr>
          <p:cNvSpPr txBox="1"/>
          <p:nvPr/>
        </p:nvSpPr>
        <p:spPr>
          <a:xfrm>
            <a:off x="11281850" y="1925260"/>
            <a:ext cx="92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11" tooltip="https://www.pngall.com/investigation-png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2" tooltip="https://creativecommons.org/licenses/by-nc/3.0/"/>
              </a:rPr>
              <a:t>CC BY-NC</a:t>
            </a:r>
            <a:endParaRPr lang="fr-FR" sz="9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2FB1062-55C2-3CA3-A536-23D343715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464152" y="4702968"/>
            <a:ext cx="1700808" cy="1700808"/>
          </a:xfrm>
          <a:prstGeom prst="rect">
            <a:avLst/>
          </a:prstGeom>
        </p:spPr>
      </p:pic>
      <p:pic>
        <p:nvPicPr>
          <p:cNvPr id="21" name="Image 2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280FBB4B-C575-6423-9968-DF700C3C4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985716" y="4800401"/>
            <a:ext cx="1712843" cy="1700809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7A41126-F05A-D4E8-6583-F4134F497D49}"/>
              </a:ext>
            </a:extLst>
          </p:cNvPr>
          <p:cNvCxnSpPr/>
          <p:nvPr/>
        </p:nvCxnSpPr>
        <p:spPr>
          <a:xfrm>
            <a:off x="2279576" y="3513464"/>
            <a:ext cx="0" cy="92328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5228847-6AE3-1AAF-3042-DA2E2C56894D}"/>
              </a:ext>
            </a:extLst>
          </p:cNvPr>
          <p:cNvCxnSpPr>
            <a:cxnSpLocks/>
          </p:cNvCxnSpPr>
          <p:nvPr/>
        </p:nvCxnSpPr>
        <p:spPr>
          <a:xfrm>
            <a:off x="7683103" y="2599544"/>
            <a:ext cx="855712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E1C5453-6287-016B-1666-CD2E74429B08}"/>
              </a:ext>
            </a:extLst>
          </p:cNvPr>
          <p:cNvCxnSpPr>
            <a:cxnSpLocks/>
          </p:cNvCxnSpPr>
          <p:nvPr/>
        </p:nvCxnSpPr>
        <p:spPr>
          <a:xfrm flipH="1">
            <a:off x="8935616" y="3535912"/>
            <a:ext cx="707137" cy="92328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7DB0EFF-F61D-AA38-601E-CD8644C2B045}"/>
              </a:ext>
            </a:extLst>
          </p:cNvPr>
          <p:cNvCxnSpPr>
            <a:cxnSpLocks/>
          </p:cNvCxnSpPr>
          <p:nvPr/>
        </p:nvCxnSpPr>
        <p:spPr>
          <a:xfrm>
            <a:off x="10272464" y="3535912"/>
            <a:ext cx="792088" cy="92328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 descr="Une image contenant texte, jaune&#10;&#10;Description générée automatiquement">
            <a:extLst>
              <a:ext uri="{FF2B5EF4-FFF2-40B4-BE49-F238E27FC236}">
                <a16:creationId xmlns:a16="http://schemas.microsoft.com/office/drawing/2014/main" id="{86B01FE3-4DC4-8FF1-BF54-C05F56CDDC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232726" y="21389"/>
            <a:ext cx="2182401" cy="1442858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BB9FD18D-9871-27F3-24C2-9F90FA4E5EEA}"/>
              </a:ext>
            </a:extLst>
          </p:cNvPr>
          <p:cNvSpPr txBox="1"/>
          <p:nvPr/>
        </p:nvSpPr>
        <p:spPr>
          <a:xfrm>
            <a:off x="10022478" y="21389"/>
            <a:ext cx="14358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16" tooltip="https://foto.wuestenigel.com/alarm-clock-with-handwritten-text-hurry-up-on-yellow-background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7" tooltip="https://creativecommons.org/licenses/by/3.0/"/>
              </a:rPr>
              <a:t>CC BY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1320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3FAA9880-D4C8-6E3E-FA9D-7BA1960A93C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526" b="1221"/>
          <a:stretch>
            <a:fillRect/>
          </a:stretch>
        </p:blipFill>
        <p:spPr>
          <a:xfrm>
            <a:off x="18" y="9"/>
            <a:ext cx="12191978" cy="6857990"/>
          </a:xfrm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1FC26E1B-64BD-7A26-7C4E-9073836FC57E}"/>
              </a:ext>
            </a:extLst>
          </p:cNvPr>
          <p:cNvSpPr txBox="1"/>
          <p:nvPr/>
        </p:nvSpPr>
        <p:spPr>
          <a:xfrm>
            <a:off x="3909809" y="3665207"/>
            <a:ext cx="8282187" cy="3188814"/>
          </a:xfrm>
          <a:prstGeom prst="rect">
            <a:avLst/>
          </a:prstGeom>
          <a:solidFill>
            <a:srgbClr val="0F3955"/>
          </a:solidFill>
          <a:ln cap="flat">
            <a:noFill/>
          </a:ln>
        </p:spPr>
        <p:txBody>
          <a:bodyPr vert="horz" wrap="square" lIns="274320" tIns="182880" rIns="182880" bIns="18288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500" b="1" i="0" u="none" strike="noStrike" kern="1200" cap="none" spc="-150" baseline="0" dirty="0">
                <a:solidFill>
                  <a:srgbClr val="FFFFFF"/>
                </a:solidFill>
                <a:uFillTx/>
                <a:latin typeface="Corbel"/>
                <a:cs typeface="Gill Sans" pitchFamily="34"/>
              </a:rPr>
              <a:t>CC, 10 juin 2004 : (...) ces dispositions ne sauraient avoir pour effet d’engager la responsabilité d’un hébergeur qui n’a pas retiré une information dénoncée comme illicite par un tiers si celle-ci ne présente pas </a:t>
            </a:r>
            <a:r>
              <a:rPr lang="fr-FR" sz="2500" b="1" i="0" u="none" strike="noStrike" kern="1200" cap="none" spc="-150" baseline="0" dirty="0">
                <a:solidFill>
                  <a:srgbClr val="FF0000"/>
                </a:solidFill>
                <a:uFillTx/>
                <a:latin typeface="Corbel"/>
                <a:cs typeface="Gill Sans" pitchFamily="34"/>
              </a:rPr>
              <a:t>manifestement</a:t>
            </a:r>
            <a:r>
              <a:rPr lang="fr-FR" sz="2500" b="1" i="0" u="none" strike="noStrike" kern="1200" cap="none" spc="-150" baseline="0" dirty="0">
                <a:solidFill>
                  <a:srgbClr val="FFFFFF"/>
                </a:solidFill>
                <a:uFillTx/>
                <a:latin typeface="Corbel"/>
                <a:cs typeface="Gill Sans" pitchFamily="34"/>
              </a:rPr>
              <a:t> un tel caractère ou si son retrait n’a pas été ordonné par un juge </a:t>
            </a: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F23D64A8-C5F0-CADF-D0A2-D1E725391005}"/>
              </a:ext>
            </a:extLst>
          </p:cNvPr>
          <p:cNvSpPr txBox="1"/>
          <p:nvPr/>
        </p:nvSpPr>
        <p:spPr>
          <a:xfrm>
            <a:off x="9646115" y="6657947"/>
            <a:ext cx="2545890" cy="200052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0" i="0" u="none" strike="noStrike" kern="1200" cap="none" spc="0" baseline="0">
                <a:solidFill>
                  <a:srgbClr val="FFFFFF"/>
                </a:solidFill>
                <a:uFillTx/>
                <a:latin typeface="Calibri Light"/>
                <a:hlinkClick r:id="rId3"/>
              </a:rPr>
              <a:t>Cette photo</a:t>
            </a:r>
            <a:r>
              <a:rPr lang="en-US" sz="700" b="0" i="0" u="none" strike="noStrike" kern="1200" cap="none" spc="0" baseline="0">
                <a:solidFill>
                  <a:srgbClr val="FFFFFF"/>
                </a:solidFill>
                <a:uFillTx/>
                <a:latin typeface="Calibri Light"/>
              </a:rPr>
              <a:t> de Auteur inconnu est fournie sous licence </a:t>
            </a:r>
            <a:r>
              <a:rPr lang="en-US" sz="700" b="0" i="0" u="none" strike="noStrike" kern="1200" cap="none" spc="0" baseline="0">
                <a:solidFill>
                  <a:srgbClr val="FFFFFF"/>
                </a:solidFill>
                <a:uFillTx/>
                <a:latin typeface="Calibri Light"/>
                <a:hlinkClick r:id="rId4"/>
              </a:rPr>
              <a:t>CC BY-SA</a:t>
            </a:r>
            <a:r>
              <a:rPr lang="en-US" sz="700" b="0" i="0" u="none" strike="noStrike" kern="1200" cap="none" spc="0" baseline="0">
                <a:solidFill>
                  <a:srgbClr val="FFFFFF"/>
                </a:solidFill>
                <a:uFillTx/>
                <a:latin typeface="Calibri Light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hlinkClick r:id="rId2"/>
            <a:extLst>
              <a:ext uri="{FF2B5EF4-FFF2-40B4-BE49-F238E27FC236}">
                <a16:creationId xmlns:a16="http://schemas.microsoft.com/office/drawing/2014/main" id="{E51B6192-AFA7-49E2-7573-EB5D28185A8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r="4209"/>
          <a:stretch>
            <a:fillRect/>
          </a:stretch>
        </p:blipFill>
        <p:spPr>
          <a:xfrm>
            <a:off x="0" y="2681536"/>
            <a:ext cx="7424823" cy="4176464"/>
          </a:xfrm>
        </p:spPr>
      </p:pic>
      <p:pic>
        <p:nvPicPr>
          <p:cNvPr id="10" name="Image 9" descr="Une image contenant texte, mur, personne, intérieur&#10;&#10;Description générée automatiquement">
            <a:extLst>
              <a:ext uri="{FF2B5EF4-FFF2-40B4-BE49-F238E27FC236}">
                <a16:creationId xmlns:a16="http://schemas.microsoft.com/office/drawing/2014/main" id="{9A8C872B-767E-2B5D-47ED-ACC9B5AEA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07822" y="-24206"/>
            <a:ext cx="4184178" cy="261286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B9987B0-9340-2D81-3D3D-7E7F6C420736}"/>
              </a:ext>
            </a:extLst>
          </p:cNvPr>
          <p:cNvSpPr txBox="1"/>
          <p:nvPr/>
        </p:nvSpPr>
        <p:spPr>
          <a:xfrm>
            <a:off x="8390792" y="2727161"/>
            <a:ext cx="3577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5" tooltip="https://www.clionautes.org/samuel-paty-assassine-les-non-dits-du-rapport-de-linspection-generale.htm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6" tooltip="https://creativecommons.org/licenses/by-nc-sa/3.0/"/>
              </a:rPr>
              <a:t>CC BY-SA-NC</a:t>
            </a:r>
            <a:endParaRPr lang="fr-FR" sz="900" dirty="0"/>
          </a:p>
        </p:txBody>
      </p:sp>
      <p:pic>
        <p:nvPicPr>
          <p:cNvPr id="13" name="Image 12" descr="Une image contenant texte, personne, complet&#10;&#10;Description générée automatiquement">
            <a:extLst>
              <a:ext uri="{FF2B5EF4-FFF2-40B4-BE49-F238E27FC236}">
                <a16:creationId xmlns:a16="http://schemas.microsoft.com/office/drawing/2014/main" id="{246A6416-8862-EEAC-BAE7-8407734BA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28248" y="4161228"/>
            <a:ext cx="3834814" cy="25565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DBF8A0D-ABCC-0514-1B81-7A0F68FB2D70}"/>
              </a:ext>
            </a:extLst>
          </p:cNvPr>
          <p:cNvSpPr txBox="1"/>
          <p:nvPr/>
        </p:nvSpPr>
        <p:spPr>
          <a:xfrm>
            <a:off x="8400257" y="3791896"/>
            <a:ext cx="373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8" tooltip="https://www.middleeastmonitor.com/20200325-trump-displays-confusion-by-claiming-erdogan-signed-deal-with-syria-kurds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6" tooltip="https://creativecommons.org/licenses/by-nc-sa/3.0/"/>
              </a:rPr>
              <a:t>CC BY-SA-NC</a:t>
            </a:r>
            <a:endParaRPr lang="fr-FR" sz="9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6264BF-8D9D-83C6-05E1-F14132F00D40}"/>
              </a:ext>
            </a:extLst>
          </p:cNvPr>
          <p:cNvSpPr txBox="1"/>
          <p:nvPr/>
        </p:nvSpPr>
        <p:spPr>
          <a:xfrm>
            <a:off x="1271464" y="312731"/>
            <a:ext cx="4327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accent1"/>
                </a:solidFill>
              </a:rPr>
              <a:t>Modérer est </a:t>
            </a:r>
            <a:r>
              <a:rPr lang="fr-FR" sz="6000" b="1" dirty="0">
                <a:solidFill>
                  <a:schemeClr val="accent1"/>
                </a:solidFill>
              </a:rPr>
              <a:t>difficile</a:t>
            </a:r>
          </a:p>
        </p:txBody>
      </p:sp>
    </p:spTree>
    <p:extLst>
      <p:ext uri="{BB962C8B-B14F-4D97-AF65-F5344CB8AC3E}">
        <p14:creationId xmlns:p14="http://schemas.microsoft.com/office/powerpoint/2010/main" val="15298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D6217F1-F9F6-77FA-8562-BA3E87D3E7E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 b="4816"/>
          <a:stretch>
            <a:fillRect/>
          </a:stretch>
        </p:blipFill>
        <p:spPr>
          <a:xfrm>
            <a:off x="4521" y="14771"/>
            <a:ext cx="12191996" cy="685800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EDA927-D3B1-4174-FDA2-F5CB210B7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65776" y="5092607"/>
            <a:ext cx="1772816" cy="177281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7714A22-D560-FBA1-A2C5-5DE52D11DE50}"/>
              </a:ext>
            </a:extLst>
          </p:cNvPr>
          <p:cNvSpPr txBox="1"/>
          <p:nvPr/>
        </p:nvSpPr>
        <p:spPr>
          <a:xfrm>
            <a:off x="6960096" y="4446276"/>
            <a:ext cx="126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4" tooltip="https://nl.wikipedia.org/wiki/Facebook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5" tooltip="https://creativecommons.org/licenses/by-sa/3.0/"/>
              </a:rPr>
              <a:t>CC BY-SA</a:t>
            </a:r>
            <a:endParaRPr lang="fr-FR" sz="9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02FAC7B-4E81-85DD-82D1-0B6C4350A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32912" y="5078516"/>
            <a:ext cx="1800201" cy="180020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1D671D0-22B5-0D3B-EB2C-5B0EA96A1892}"/>
              </a:ext>
            </a:extLst>
          </p:cNvPr>
          <p:cNvSpPr txBox="1"/>
          <p:nvPr/>
        </p:nvSpPr>
        <p:spPr>
          <a:xfrm>
            <a:off x="8820983" y="4644684"/>
            <a:ext cx="276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7" tooltip="https://pngimg.com/download/20646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8" tooltip="https://creativecommons.org/licenses/by-nc/3.0/"/>
              </a:rPr>
              <a:t>CC BY-NC</a:t>
            </a:r>
            <a:endParaRPr lang="fr-FR" sz="9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D4A7777-FF55-E08B-961E-8DC706792B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588871" y="5135817"/>
            <a:ext cx="1685598" cy="16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87B32B2-5AC0-E16A-BB94-3BB99265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720" y="384650"/>
            <a:ext cx="7776864" cy="78296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dirty="0" err="1"/>
              <a:t>Netzwerkdurchsetzungsgesetz</a:t>
            </a:r>
            <a:r>
              <a:rPr lang="fr-FR" b="1" dirty="0"/>
              <a:t> - 2017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D3AC5619-6B91-1D94-E22A-3873B6044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037"/>
          <a:stretch/>
        </p:blipFill>
        <p:spPr>
          <a:xfrm>
            <a:off x="0" y="9053"/>
            <a:ext cx="2792751" cy="1628488"/>
          </a:xfr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416BF0-D7EF-7798-C37C-8FDDCD2A2429}"/>
              </a:ext>
            </a:extLst>
          </p:cNvPr>
          <p:cNvSpPr txBox="1"/>
          <p:nvPr/>
        </p:nvSpPr>
        <p:spPr>
          <a:xfrm>
            <a:off x="-26311" y="1844824"/>
            <a:ext cx="279275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www.ojim.fr/allemagne-journalistes-disent-non-a-loi-liberticide-netzd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r-FR" sz="700">
              <a:solidFill>
                <a:srgbClr val="FFFF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8510C0-01B0-A079-F966-36C0CF083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726" y="2626094"/>
            <a:ext cx="5049240" cy="237896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AB1D212-31D1-B04C-3ABB-E061925CE76B}"/>
              </a:ext>
            </a:extLst>
          </p:cNvPr>
          <p:cNvSpPr txBox="1"/>
          <p:nvPr/>
        </p:nvSpPr>
        <p:spPr>
          <a:xfrm>
            <a:off x="263352" y="5013176"/>
            <a:ext cx="3888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erkansaka.net/2014/12/18/cyberculture-agenda-new-twitters-transparency-reports-data-mining-tops-linkedins-list-of-the-hottest-skills-of-2014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sa/3.0/"/>
              </a:rPr>
              <a:t>CC BY-SA</a:t>
            </a:r>
            <a:endParaRPr lang="fr-FR" sz="900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A04A8712-E959-168E-A6A2-FE203138C4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735960" y="2201680"/>
            <a:ext cx="4145827" cy="282434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99EC77D-B276-7A82-CEAE-C0EC972A1496}"/>
              </a:ext>
            </a:extLst>
          </p:cNvPr>
          <p:cNvSpPr txBox="1"/>
          <p:nvPr/>
        </p:nvSpPr>
        <p:spPr>
          <a:xfrm>
            <a:off x="551538" y="5861586"/>
            <a:ext cx="1158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Une approche </a:t>
            </a:r>
            <a:r>
              <a:rPr lang="fr-FR" sz="4800" b="1" dirty="0"/>
              <a:t>univoque</a:t>
            </a:r>
            <a:r>
              <a:rPr lang="fr-FR" sz="4800" dirty="0"/>
              <a:t> par les </a:t>
            </a:r>
            <a:r>
              <a:rPr lang="fr-FR" sz="4800" b="1" dirty="0"/>
              <a:t>structures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BD7F4DA-3188-B1ED-081E-DBC0772ED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969817" y="2670811"/>
            <a:ext cx="2248148" cy="224814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FE2D109-3354-DBF7-4BF1-B98283D96EDE}"/>
              </a:ext>
            </a:extLst>
          </p:cNvPr>
          <p:cNvSpPr txBox="1"/>
          <p:nvPr/>
        </p:nvSpPr>
        <p:spPr>
          <a:xfrm>
            <a:off x="10434265" y="2003173"/>
            <a:ext cx="13192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12" tooltip="https://www.sclera.be/fr/picto/detail/20369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3" tooltip="https://creativecommons.org/licenses/by-nc/3.0/"/>
              </a:rPr>
              <a:t>CC BY-NC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59935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journal, papier, lisant&#10;&#10;Description générée automatiquement">
            <a:extLst>
              <a:ext uri="{FF2B5EF4-FFF2-40B4-BE49-F238E27FC236}">
                <a16:creationId xmlns:a16="http://schemas.microsoft.com/office/drawing/2014/main" id="{94A6D9BB-0123-387B-6E96-9697C41E5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8A4C6C9-F6CA-EB35-94D1-753111B2FB25}"/>
              </a:ext>
            </a:extLst>
          </p:cNvPr>
          <p:cNvSpPr txBox="1"/>
          <p:nvPr/>
        </p:nvSpPr>
        <p:spPr>
          <a:xfrm>
            <a:off x="5879976" y="6309320"/>
            <a:ext cx="5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geht</a:t>
            </a:r>
            <a:r>
              <a:rPr lang="fr-FR" dirty="0"/>
              <a:t>,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nicht</a:t>
            </a:r>
            <a:r>
              <a:rPr lang="fr-FR" dirty="0"/>
              <a:t>? – </a:t>
            </a:r>
            <a:r>
              <a:rPr lang="fr-FR" dirty="0">
                <a:hlinkClick r:id="rId3"/>
              </a:rPr>
              <a:t>CC-BY-ND 2.0</a:t>
            </a:r>
            <a:r>
              <a:rPr lang="fr-FR" dirty="0"/>
              <a:t> </a:t>
            </a:r>
            <a:r>
              <a:rPr lang="fr-FR" dirty="0" err="1"/>
              <a:t>Ahdieh</a:t>
            </a:r>
            <a:r>
              <a:rPr lang="fr-FR" dirty="0"/>
              <a:t> </a:t>
            </a:r>
            <a:r>
              <a:rPr lang="fr-FR" dirty="0" err="1"/>
              <a:t>Ashrafi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5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5561BC0-9DB4-55F3-B007-60243ABE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245057"/>
            <a:ext cx="8256240" cy="1036712"/>
          </a:xfrm>
        </p:spPr>
        <p:txBody>
          <a:bodyPr>
            <a:normAutofit/>
          </a:bodyPr>
          <a:lstStyle/>
          <a:p>
            <a:r>
              <a:rPr lang="en-US" sz="3200" dirty="0" err="1"/>
              <a:t>Loi</a:t>
            </a:r>
            <a:r>
              <a:rPr lang="en-US" sz="3200" dirty="0"/>
              <a:t> </a:t>
            </a:r>
            <a:r>
              <a:rPr lang="en-US" sz="3200" dirty="0" err="1"/>
              <a:t>visant</a:t>
            </a:r>
            <a:r>
              <a:rPr lang="en-US" sz="3200" dirty="0"/>
              <a:t> </a:t>
            </a:r>
            <a:r>
              <a:rPr lang="en-US" sz="3200" dirty="0" err="1"/>
              <a:t>à</a:t>
            </a:r>
            <a:r>
              <a:rPr lang="en-US" sz="3200" dirty="0"/>
              <a:t> </a:t>
            </a:r>
            <a:r>
              <a:rPr lang="en-US" sz="3200" dirty="0" err="1"/>
              <a:t>lutter</a:t>
            </a:r>
            <a:r>
              <a:rPr lang="en-US" sz="3200" dirty="0"/>
              <a:t> </a:t>
            </a:r>
            <a:r>
              <a:rPr lang="en-US" sz="3200" dirty="0" err="1"/>
              <a:t>contre</a:t>
            </a:r>
            <a:r>
              <a:rPr lang="en-US" sz="3200" dirty="0"/>
              <a:t> les </a:t>
            </a:r>
            <a:r>
              <a:rPr lang="en-US" sz="3200" dirty="0" err="1"/>
              <a:t>contenus</a:t>
            </a:r>
            <a:r>
              <a:rPr lang="en-US" sz="3200" dirty="0"/>
              <a:t> </a:t>
            </a:r>
            <a:r>
              <a:rPr lang="en-US" sz="3200" dirty="0" err="1"/>
              <a:t>haineux</a:t>
            </a:r>
            <a:r>
              <a:rPr lang="en-US" sz="3200" dirty="0"/>
              <a:t> sur internet - 2020</a:t>
            </a:r>
          </a:p>
        </p:txBody>
      </p:sp>
      <p:pic>
        <p:nvPicPr>
          <p:cNvPr id="5" name="Espace réservé du contenu 4" descr="Une image contenant personne, femme, extérieur&#10;&#10;Description générée automatiquement">
            <a:extLst>
              <a:ext uri="{FF2B5EF4-FFF2-40B4-BE49-F238E27FC236}">
                <a16:creationId xmlns:a16="http://schemas.microsoft.com/office/drawing/2014/main" id="{6D4AC4BF-65D3-3AB8-DF88-54389E946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09" r="-1" b="32332"/>
          <a:stretch/>
        </p:blipFill>
        <p:spPr>
          <a:xfrm>
            <a:off x="-24071" y="0"/>
            <a:ext cx="2893842" cy="2411535"/>
          </a:xfr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8604465-1A5C-7ABC-F256-5171C3B0D2F0}"/>
              </a:ext>
            </a:extLst>
          </p:cNvPr>
          <p:cNvSpPr txBox="1"/>
          <p:nvPr/>
        </p:nvSpPr>
        <p:spPr>
          <a:xfrm>
            <a:off x="9465" y="2687566"/>
            <a:ext cx="3503712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1200" dirty="0">
                <a:solidFill>
                  <a:srgbClr val="FFFFFF"/>
                </a:solidFill>
                <a:hlinkClick r:id="rId3" tooltip="https://www.greanvillepost.com/2019/07/12/dark-days-in-fran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1200" dirty="0">
                <a:solidFill>
                  <a:srgbClr val="FFFFFF"/>
                </a:solidFill>
              </a:rPr>
              <a:t> est soumise à la licence </a:t>
            </a:r>
            <a:r>
              <a:rPr lang="fr-FR" sz="12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13F969-CEA3-918C-95E4-DFFF15432023}"/>
              </a:ext>
            </a:extLst>
          </p:cNvPr>
          <p:cNvSpPr txBox="1"/>
          <p:nvPr/>
        </p:nvSpPr>
        <p:spPr>
          <a:xfrm>
            <a:off x="1414208" y="315959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Structures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A7A25D-6390-5396-1115-573B46123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0424" y="4387831"/>
            <a:ext cx="4320480" cy="203561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646A5FE-9701-E011-4051-D66A22806EAC}"/>
              </a:ext>
            </a:extLst>
          </p:cNvPr>
          <p:cNvSpPr txBox="1"/>
          <p:nvPr/>
        </p:nvSpPr>
        <p:spPr>
          <a:xfrm>
            <a:off x="1227058" y="6806626"/>
            <a:ext cx="3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erkansaka.net/2014/12/18/cyberculture-agenda-new-twitters-transparency-reports-data-mining-tops-linkedins-list-of-the-hottest-skills-of-2014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sa/3.0/"/>
              </a:rPr>
              <a:t>CC BY-SA</a:t>
            </a:r>
            <a:endParaRPr lang="fr-FR" sz="900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89CBAC3C-0C7B-C823-1AB3-4AE5BEBA3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672064" y="4193265"/>
            <a:ext cx="3609040" cy="245865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14010E1-583A-8F52-DFD7-6E32A35B4996}"/>
              </a:ext>
            </a:extLst>
          </p:cNvPr>
          <p:cNvSpPr txBox="1"/>
          <p:nvPr/>
        </p:nvSpPr>
        <p:spPr>
          <a:xfrm>
            <a:off x="7320136" y="3183849"/>
            <a:ext cx="38742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dirty="0"/>
              <a:t>Résultats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339D522-9416-6AB4-6FE2-9EAD84509D91}"/>
              </a:ext>
            </a:extLst>
          </p:cNvPr>
          <p:cNvSpPr txBox="1"/>
          <p:nvPr/>
        </p:nvSpPr>
        <p:spPr>
          <a:xfrm>
            <a:off x="5699956" y="2855905"/>
            <a:ext cx="432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/>
              <a:t>+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F3F842C-9937-939D-5A38-5F52ED8355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317175" y="4788936"/>
            <a:ext cx="1801485" cy="180148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AF5853D-F903-1A84-4E13-AA2036670F05}"/>
              </a:ext>
            </a:extLst>
          </p:cNvPr>
          <p:cNvSpPr txBox="1"/>
          <p:nvPr/>
        </p:nvSpPr>
        <p:spPr>
          <a:xfrm>
            <a:off x="11194401" y="7012905"/>
            <a:ext cx="100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12" tooltip="https://www.sclera.be/fr/picto/detail/20369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/3.0/"/>
              </a:rPr>
              <a:t>CC BY-NC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5900837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ie informatique 16: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88_TF02901026_TF02901026.potx" id="{5B96A3B2-8F6C-4C57-AD71-65ECFD3B95A9}" vid="{BBAB43E6-1C62-4FD6-865E-EDACF7274DEC}"/>
    </a:ext>
  </a:extLst>
</a:theme>
</file>

<file path=ppt/theme/theme2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Technologie informatique 16:9</Template>
  <TotalTime>211</TotalTime>
  <Words>495</Words>
  <Application>Microsoft Macintosh PowerPoint</Application>
  <PresentationFormat>Grand écran</PresentationFormat>
  <Paragraphs>62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 Light</vt:lpstr>
      <vt:lpstr>Candara</vt:lpstr>
      <vt:lpstr>Consolas</vt:lpstr>
      <vt:lpstr>Corbel</vt:lpstr>
      <vt:lpstr>Helvetica Light</vt:lpstr>
      <vt:lpstr>Technologie informatique 16:9</vt:lpstr>
      <vt:lpstr>Plateformes et modération des contenus : droits allemand, français, européen</vt:lpstr>
      <vt:lpstr>Retour en 2000 : la directive e-commerce</vt:lpstr>
      <vt:lpstr>Régime de l’hébergeur</vt:lpstr>
      <vt:lpstr>Présentation PowerPoint</vt:lpstr>
      <vt:lpstr>Présentation PowerPoint</vt:lpstr>
      <vt:lpstr>Présentation PowerPoint</vt:lpstr>
      <vt:lpstr> Netzwerkdurchsetzungsgesetz - 2017</vt:lpstr>
      <vt:lpstr>Présentation PowerPoint</vt:lpstr>
      <vt:lpstr>Loi visant à lutter contre les contenus haineux sur internet - 2020</vt:lpstr>
      <vt:lpstr>Présentation PowerPoint</vt:lpstr>
      <vt:lpstr>Présentation PowerPoint</vt:lpstr>
      <vt:lpstr>Un point de départ inchangé</vt:lpstr>
      <vt:lpstr>Injonctions d’agir et d’informer : l’inertie sanctionnée</vt:lpstr>
      <vt:lpstr>Examen par les plateformes : le déclenchement</vt:lpstr>
      <vt:lpstr>Les fondements de la décision</vt:lpstr>
      <vt:lpstr>Des garanties</vt:lpstr>
      <vt:lpstr>Très grandes plateformes</vt:lpstr>
      <vt:lpstr>Conclusion : quels rôles pour les différents acteurs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Emmanuel Netter</dc:creator>
  <cp:lastModifiedBy>Emmanuel Netter</cp:lastModifiedBy>
  <cp:revision>8</cp:revision>
  <dcterms:created xsi:type="dcterms:W3CDTF">2022-02-02T07:47:42Z</dcterms:created>
  <dcterms:modified xsi:type="dcterms:W3CDTF">2022-11-24T10:39:37Z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