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6" r:id="rId5"/>
    <p:sldId id="28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46" autoAdjust="0"/>
    <p:restoredTop sz="94660"/>
  </p:normalViewPr>
  <p:slideViewPr>
    <p:cSldViewPr>
      <p:cViewPr varScale="1">
        <p:scale>
          <a:sx n="54" d="100"/>
          <a:sy n="54" d="100"/>
        </p:scale>
        <p:origin x="114" y="4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5FB9A08-40BC-47B5-8130-616BDCF09507}" type="datetime1">
              <a:rPr lang="fr-FR" smtClean="0"/>
              <a:t>09/12/2022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82B9BC8-1895-4EB7-B2E1-D3911C69AD0C}" type="datetime1">
              <a:rPr lang="fr-FR" smtClean="0"/>
              <a:pPr/>
              <a:t>09/12/2022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>
            <a:extLst>
              <a:ext uri="{FF2B5EF4-FFF2-40B4-BE49-F238E27FC236}">
                <a16:creationId xmlns:a16="http://schemas.microsoft.com/office/drawing/2014/main" id="{C22608BB-7E02-7BDB-EE19-E33906996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>
            <a:extLst>
              <a:ext uri="{FF2B5EF4-FFF2-40B4-BE49-F238E27FC236}">
                <a16:creationId xmlns:a16="http://schemas.microsoft.com/office/drawing/2014/main" id="{82C329DC-A92B-BE2E-8E37-6C4EF8FC99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3855A280-92E2-55B3-5A0E-1B9577C995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FA5954B-D700-2E46-B361-C831ED6E2EDA}" type="slidenum"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7" name="Rectangle 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AE1499-D871-4B5A-815F-37F8E0C46F8C}" type="datetime1">
              <a:rPr lang="fr-FR" smtClean="0"/>
              <a:pPr/>
              <a:t>09/12/2022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FD53AE-A1A9-4971-B817-D6F393C7FE35}" type="datetime1">
              <a:rPr lang="fr-FR" smtClean="0"/>
              <a:pPr/>
              <a:t>09/12/2022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EA85BC-BD2B-458E-8340-8D31B4F152AE}" type="datetime1">
              <a:rPr lang="fr-FR" smtClean="0"/>
              <a:pPr/>
              <a:t>09/12/2022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9DB741-A3C2-4C75-A4D1-97F129BE9491}" type="datetime1">
              <a:rPr lang="fr-FR" smtClean="0"/>
              <a:pPr/>
              <a:t>09/12/2022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B59C61-65A8-4FB6-8060-9ACE25B631CB}" type="datetime1">
              <a:rPr lang="fr-FR" noProof="0" smtClean="0"/>
              <a:pPr/>
              <a:t>09/12/2022</a:t>
            </a:fld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9C7B91-9FE1-44A2-8FAA-E998ADCC26EE}" type="datetime1">
              <a:rPr lang="fr-FR" smtClean="0"/>
              <a:pPr/>
              <a:t>09/12/2022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94901-3B67-4101-8D94-E7F6C7A7004D}" type="datetime1">
              <a:rPr lang="fr-FR" smtClean="0"/>
              <a:pPr/>
              <a:t>09/12/2022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311718-BEC8-4DB8-9B0A-52986EABC5C9}" type="datetime1">
              <a:rPr lang="fr-FR" smtClean="0"/>
              <a:pPr/>
              <a:t>09/12/2022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600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83871E-5D80-4EDF-9E01-94E184402302}" type="datetime1">
              <a:rPr lang="fr-FR" smtClean="0"/>
              <a:pPr/>
              <a:t>09/12/2022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A9F01D7A-F2CA-4D89-BC48-D8C829AA64E1}" type="datetime1">
              <a:rPr lang="fr-FR" smtClean="0"/>
              <a:pPr/>
              <a:t>09/12/2022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E31375A4-56A4-47D6-9801-1991572033F7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hyperlink" Target="https://www.nexsys.it/servizi/dpo/" TargetMode="External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bluediamondgallery.com/wooden-tile/a/audit.html" TargetMode="External"/><Relationship Id="rId11" Type="http://schemas.openxmlformats.org/officeDocument/2006/relationships/hyperlink" Target="https://www.panarmenian.net/eng/news/293067/" TargetMode="External"/><Relationship Id="rId5" Type="http://schemas.openxmlformats.org/officeDocument/2006/relationships/image" Target="../media/image20.jpg"/><Relationship Id="rId15" Type="http://schemas.openxmlformats.org/officeDocument/2006/relationships/hyperlink" Target="https://en.wikipedia.org/wiki/VeriSign" TargetMode="External"/><Relationship Id="rId10" Type="http://schemas.openxmlformats.org/officeDocument/2006/relationships/image" Target="../media/image23.jpg"/><Relationship Id="rId4" Type="http://schemas.openxmlformats.org/officeDocument/2006/relationships/hyperlink" Target="https://creativecommons.org/licenses/by-nd/3.0/" TargetMode="External"/><Relationship Id="rId9" Type="http://schemas.openxmlformats.org/officeDocument/2006/relationships/image" Target="../media/image22.jp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fr-fr/photo/siege-d-auto-noir-et-orange-498702/" TargetMode="External"/><Relationship Id="rId3" Type="http://schemas.openxmlformats.org/officeDocument/2006/relationships/hyperlink" Target="https://www.wired.it/economia/business/2018/11/13/blablacar-ouibus-autobus/" TargetMode="External"/><Relationship Id="rId7" Type="http://schemas.openxmlformats.org/officeDocument/2006/relationships/image" Target="../media/image6.jpeg"/><Relationship Id="rId12" Type="http://schemas.openxmlformats.org/officeDocument/2006/relationships/hyperlink" Target="https://pixabay.com/en/person-individually-alone-icon-1824144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lairdubois.fr/pas-a-pas/217-volant-en-bois.html" TargetMode="External"/><Relationship Id="rId10" Type="http://schemas.openxmlformats.org/officeDocument/2006/relationships/hyperlink" Target="https://commons.wikimedia.org/wiki/File:Facebook_logo_36x36.sv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reakonomic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s://extranewsfeed.com/eu-commission-fines-google-2-42-billion-and-there-might-be-more-to-come-664999fd627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e110fall2020.wordpress.com/2020/10/21/a-destructive-pandemic-ruining-the-attention-economy-even-mor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ref.com/e-reputation-hotel-restaurant/les-avis-clients-sont-tres-positifs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ypto.marketswiki.com/index.php?title=FTX.US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oteinspector.com/images/car-insurance/gavel-liability-insurance/" TargetMode="External"/><Relationship Id="rId3" Type="http://schemas.openxmlformats.org/officeDocument/2006/relationships/hyperlink" Target="https://www.flickr.com/photos/honestreporting/14782230028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great-wall-of-china-2412603/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FA7E7889-AF2C-029D-CF70-FDD757E97E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0570" y="3461040"/>
            <a:ext cx="10994062" cy="720437"/>
          </a:xfrm>
        </p:spPr>
        <p:txBody>
          <a:bodyPr>
            <a:noAutofit/>
          </a:bodyPr>
          <a:lstStyle/>
          <a:p>
            <a:pPr lvl="0"/>
            <a:r>
              <a:rPr lang="fr-FR" sz="4400" dirty="0"/>
              <a:t>Tiers de confiance et plateformes</a:t>
            </a:r>
          </a:p>
        </p:txBody>
      </p:sp>
      <p:sp>
        <p:nvSpPr>
          <p:cNvPr id="3" name="Sous-titre 2">
            <a:extLst>
              <a:ext uri="{FF2B5EF4-FFF2-40B4-BE49-F238E27FC236}">
                <a16:creationId xmlns:a16="http://schemas.microsoft.com/office/drawing/2014/main" id="{A0477008-101C-EA34-7903-95A14505E1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0571" y="4505321"/>
            <a:ext cx="9667878" cy="685800"/>
          </a:xfrm>
        </p:spPr>
        <p:txBody>
          <a:bodyPr/>
          <a:lstStyle/>
          <a:p>
            <a:pPr lvl="0"/>
            <a:r>
              <a:rPr lang="fr-FR" dirty="0"/>
              <a:t>Emmanuel Netter, professeur de droit privé à l'université d'Avignon</a:t>
            </a:r>
          </a:p>
          <a:p>
            <a:pPr lvl="0"/>
            <a:r>
              <a:rPr lang="fr-FR" dirty="0"/>
              <a:t>LBNC (EA 3788)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977FAA8-CCC6-5081-305F-DB46327B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064" y="0"/>
            <a:ext cx="1781178" cy="9715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C300E0D-DDAC-49DF-BBFA-BE1919A0213F}"/>
              </a:ext>
            </a:extLst>
          </p:cNvPr>
          <p:cNvSpPr txBox="1"/>
          <p:nvPr/>
        </p:nvSpPr>
        <p:spPr>
          <a:xfrm>
            <a:off x="790570" y="5330299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Caen, le 9 décembre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116E62-F49B-F682-FAE9-00122295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 – Les acteurs de l’encadrement </a:t>
            </a:r>
            <a:r>
              <a:rPr lang="fr-FR" dirty="0" err="1"/>
              <a:t>jurdiique</a:t>
            </a:r>
            <a:endParaRPr lang="fr-FR" dirty="0"/>
          </a:p>
        </p:txBody>
      </p:sp>
      <p:pic>
        <p:nvPicPr>
          <p:cNvPr id="20" name="Image 19" descr="Une image contenant texte, équipement électronique, clavier&#10;&#10;Description générée automatiquement">
            <a:extLst>
              <a:ext uri="{FF2B5EF4-FFF2-40B4-BE49-F238E27FC236}">
                <a16:creationId xmlns:a16="http://schemas.microsoft.com/office/drawing/2014/main" id="{7CCC6600-B6A1-217A-D39A-23EA276F3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15513" y="1909162"/>
            <a:ext cx="3260576" cy="183407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CC95C59-8B43-7AC7-433B-80A1DDA84ED7}"/>
              </a:ext>
            </a:extLst>
          </p:cNvPr>
          <p:cNvSpPr txBox="1"/>
          <p:nvPr/>
        </p:nvSpPr>
        <p:spPr>
          <a:xfrm>
            <a:off x="4505348" y="3936782"/>
            <a:ext cx="383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www.nexsys.it/servizi/dpo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d/3.0/"/>
              </a:rPr>
              <a:t>CC BY-ND</a:t>
            </a:r>
            <a:endParaRPr lang="fr-FR" sz="900"/>
          </a:p>
        </p:txBody>
      </p:sp>
      <p:pic>
        <p:nvPicPr>
          <p:cNvPr id="23" name="Image 22" descr="Une image contenant texte, en bois, planche&#10;&#10;Description générée automatiquement">
            <a:extLst>
              <a:ext uri="{FF2B5EF4-FFF2-40B4-BE49-F238E27FC236}">
                <a16:creationId xmlns:a16="http://schemas.microsoft.com/office/drawing/2014/main" id="{DA8C651A-B1C0-642E-C125-0E2DC9F2BF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27220" y="1904474"/>
            <a:ext cx="3095051" cy="206336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CEE2ACA-ACAE-0F5E-26C0-4A0C445C935C}"/>
              </a:ext>
            </a:extLst>
          </p:cNvPr>
          <p:cNvSpPr txBox="1"/>
          <p:nvPr/>
        </p:nvSpPr>
        <p:spPr>
          <a:xfrm>
            <a:off x="8760295" y="4087449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www.thebluediamondgallery.com/wooden-tile/a/audit.html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7" tooltip="https://creativecommons.org/licenses/by-sa/3.0/"/>
              </a:rPr>
              <a:t>CC BY-SA</a:t>
            </a:r>
            <a:endParaRPr lang="fr-FR" sz="900" dirty="0"/>
          </a:p>
        </p:txBody>
      </p:sp>
      <p:pic>
        <p:nvPicPr>
          <p:cNvPr id="26" name="Image 25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1E579EEF-A846-C9AA-6E58-A9245FB565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3" y="2058309"/>
            <a:ext cx="4148545" cy="160837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311DF9C-0ED6-DF3B-74E8-6552864573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2" y="4468374"/>
            <a:ext cx="2071179" cy="207117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36CC139-4D06-BEE2-9627-0C4AE7F3BC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263677" y="4444092"/>
            <a:ext cx="2894280" cy="194391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91A9B6F-277E-42C9-D774-2FE51FCB53C9}"/>
              </a:ext>
            </a:extLst>
          </p:cNvPr>
          <p:cNvSpPr txBox="1"/>
          <p:nvPr/>
        </p:nvSpPr>
        <p:spPr>
          <a:xfrm>
            <a:off x="2263677" y="6408331"/>
            <a:ext cx="289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11" tooltip="https://www.panarmenian.net/eng/news/293067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12" tooltip="https://creativecommons.org/licenses/by/3.0/"/>
              </a:rPr>
              <a:t>CC BY</a:t>
            </a:r>
            <a:endParaRPr lang="fr-FR" sz="900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EF7A3B3-A68B-D32A-6FCD-B3587F33E9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50" y="4774941"/>
            <a:ext cx="2663745" cy="1613070"/>
          </a:xfrm>
          <a:prstGeom prst="rect">
            <a:avLst/>
          </a:prstGeom>
        </p:spPr>
      </p:pic>
      <p:pic>
        <p:nvPicPr>
          <p:cNvPr id="35" name="Image 3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36E3F31-F861-8515-1B02-BD4162E3C1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241769" y="4914890"/>
            <a:ext cx="3665952" cy="130807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2F32859-70BE-9531-DF3B-FEED1EC58873}"/>
              </a:ext>
            </a:extLst>
          </p:cNvPr>
          <p:cNvSpPr txBox="1"/>
          <p:nvPr/>
        </p:nvSpPr>
        <p:spPr>
          <a:xfrm>
            <a:off x="3302000" y="4425950"/>
            <a:ext cx="558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15" tooltip="https://en.wikipedia.org/wiki/VeriSign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7" tooltip="https://creativecommons.org/licenses/by-sa/3.0/"/>
              </a:rPr>
              <a:t>CC BY-SA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16230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3A6C0-0ED2-4CCA-8D11-D0E0CD3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B4064F-8068-4626-A89F-64D07A495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1" y="0"/>
            <a:ext cx="11812678" cy="6858000"/>
          </a:xfrm>
        </p:spPr>
      </p:pic>
    </p:spTree>
    <p:extLst>
      <p:ext uri="{BB962C8B-B14F-4D97-AF65-F5344CB8AC3E}">
        <p14:creationId xmlns:p14="http://schemas.microsoft.com/office/powerpoint/2010/main" val="407421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AF7752-82AE-04B2-0366-2B0EA41D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: la plateforme,</a:t>
            </a:r>
            <a:br>
              <a:rPr lang="fr-FR" dirty="0"/>
            </a:br>
            <a:r>
              <a:rPr lang="fr-FR" dirty="0"/>
              <a:t>un tiers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08B3EA-145D-BFA3-3529-AC9F672EB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0967" y="1690591"/>
            <a:ext cx="2572500" cy="1447031"/>
          </a:xfrm>
          <a:prstGeom prst="rect">
            <a:avLst/>
          </a:prstGeom>
        </p:spPr>
      </p:pic>
      <p:pic>
        <p:nvPicPr>
          <p:cNvPr id="8" name="Image 7" descr="Une image contenant intérieur, transport&#10;&#10;Description générée automatiquement">
            <a:extLst>
              <a:ext uri="{FF2B5EF4-FFF2-40B4-BE49-F238E27FC236}">
                <a16:creationId xmlns:a16="http://schemas.microsoft.com/office/drawing/2014/main" id="{8D5E27CD-370F-C1A7-23A7-EA9028C4C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4508" y="4337016"/>
            <a:ext cx="1832248" cy="13741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735E74E-CAAA-6577-C3AB-247A550632A6}"/>
              </a:ext>
            </a:extLst>
          </p:cNvPr>
          <p:cNvSpPr txBox="1"/>
          <p:nvPr/>
        </p:nvSpPr>
        <p:spPr>
          <a:xfrm>
            <a:off x="607876" y="6068418"/>
            <a:ext cx="18322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5" tooltip="https://www.lairdubois.fr/pas-a-pas/217-volant-en-bois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6" tooltip="https://creativecommons.org/licenses/by-nc-sa/3.0/"/>
              </a:rPr>
              <a:t>CC BY-SA-NC</a:t>
            </a:r>
            <a:endParaRPr lang="fr-FR" sz="900"/>
          </a:p>
        </p:txBody>
      </p:sp>
      <p:pic>
        <p:nvPicPr>
          <p:cNvPr id="11" name="Image 10" descr="Une image contenant rouge, intérieur&#10;&#10;Description générée automatiquement">
            <a:extLst>
              <a:ext uri="{FF2B5EF4-FFF2-40B4-BE49-F238E27FC236}">
                <a16:creationId xmlns:a16="http://schemas.microsoft.com/office/drawing/2014/main" id="{0E1A67E5-82D0-87E9-1E62-231C054C4E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60218" y="4443508"/>
            <a:ext cx="2855640" cy="160455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AD1C327-C2C7-1D22-95D0-882A886BFD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685924" y="3063095"/>
            <a:ext cx="1374186" cy="13741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D8D215E-581D-3D18-84DF-B705A22EEF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893218" y="1974729"/>
            <a:ext cx="878756" cy="87875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67E782-8B4A-B792-1CBD-9BBCC648A6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920980" y="3542261"/>
            <a:ext cx="878756" cy="87875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52AF7AC-61F8-0F32-1D18-2868668225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604162" y="5247066"/>
            <a:ext cx="878756" cy="87875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D0B9EE5-2A76-45A5-642E-FE840AE9BE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065541" y="5522044"/>
            <a:ext cx="878756" cy="8787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C1F2FDA-C731-F9B1-D82C-E6E8D4F081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936003" y="984481"/>
            <a:ext cx="878756" cy="87875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281CAA1-5661-B0C1-74F9-37449AD8B9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779440" y="1720461"/>
            <a:ext cx="878756" cy="8787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F526D50-3176-B397-87DB-B29964FE65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275890" y="3480211"/>
            <a:ext cx="878756" cy="878756"/>
          </a:xfrm>
          <a:prstGeom prst="rect">
            <a:avLst/>
          </a:prstGeom>
        </p:spPr>
      </p:pic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CE2D2A4-7614-AFFB-F861-33E3C5761C97}"/>
              </a:ext>
            </a:extLst>
          </p:cNvPr>
          <p:cNvCxnSpPr>
            <a:cxnSpLocks/>
          </p:cNvCxnSpPr>
          <p:nvPr/>
        </p:nvCxnSpPr>
        <p:spPr>
          <a:xfrm flipH="1">
            <a:off x="2279576" y="3429000"/>
            <a:ext cx="576064" cy="79208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DB9B9E39-7374-D1C6-1B29-435275D79954}"/>
              </a:ext>
            </a:extLst>
          </p:cNvPr>
          <p:cNvCxnSpPr>
            <a:cxnSpLocks/>
          </p:cNvCxnSpPr>
          <p:nvPr/>
        </p:nvCxnSpPr>
        <p:spPr>
          <a:xfrm>
            <a:off x="3960218" y="3377856"/>
            <a:ext cx="432048" cy="740877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83D7A16-EDD5-0129-05CE-813425531C57}"/>
              </a:ext>
            </a:extLst>
          </p:cNvPr>
          <p:cNvCxnSpPr>
            <a:cxnSpLocks/>
          </p:cNvCxnSpPr>
          <p:nvPr/>
        </p:nvCxnSpPr>
        <p:spPr>
          <a:xfrm>
            <a:off x="9375381" y="1998842"/>
            <a:ext cx="0" cy="89913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BDA5CD2-19EC-103D-5ED0-A7457FA2D410}"/>
              </a:ext>
            </a:extLst>
          </p:cNvPr>
          <p:cNvCxnSpPr>
            <a:cxnSpLocks/>
          </p:cNvCxnSpPr>
          <p:nvPr/>
        </p:nvCxnSpPr>
        <p:spPr>
          <a:xfrm flipH="1" flipV="1">
            <a:off x="7709581" y="2750902"/>
            <a:ext cx="667919" cy="36290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C84172DD-8D92-6104-3B2E-73C307104480}"/>
              </a:ext>
            </a:extLst>
          </p:cNvPr>
          <p:cNvCxnSpPr>
            <a:cxnSpLocks/>
          </p:cNvCxnSpPr>
          <p:nvPr/>
        </p:nvCxnSpPr>
        <p:spPr>
          <a:xfrm flipH="1">
            <a:off x="7821416" y="3919589"/>
            <a:ext cx="636190" cy="5312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4F8B1AFD-1DE1-037F-1372-00C2E6626C42}"/>
              </a:ext>
            </a:extLst>
          </p:cNvPr>
          <p:cNvCxnSpPr>
            <a:cxnSpLocks/>
          </p:cNvCxnSpPr>
          <p:nvPr/>
        </p:nvCxnSpPr>
        <p:spPr>
          <a:xfrm flipH="1">
            <a:off x="8377500" y="4816711"/>
            <a:ext cx="307569" cy="515104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C1CE6A07-E54A-097F-3096-40FFA9A0A84D}"/>
              </a:ext>
            </a:extLst>
          </p:cNvPr>
          <p:cNvCxnSpPr>
            <a:cxnSpLocks/>
          </p:cNvCxnSpPr>
          <p:nvPr/>
        </p:nvCxnSpPr>
        <p:spPr>
          <a:xfrm>
            <a:off x="9988184" y="4683820"/>
            <a:ext cx="317274" cy="68057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DD962CA1-DED5-4721-4155-B677015195A8}"/>
              </a:ext>
            </a:extLst>
          </p:cNvPr>
          <p:cNvCxnSpPr>
            <a:cxnSpLocks/>
          </p:cNvCxnSpPr>
          <p:nvPr/>
        </p:nvCxnSpPr>
        <p:spPr>
          <a:xfrm flipH="1">
            <a:off x="10349848" y="3992126"/>
            <a:ext cx="636304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55AB4F0D-5FDF-AEC9-B62A-8D1AFFEC059E}"/>
              </a:ext>
            </a:extLst>
          </p:cNvPr>
          <p:cNvCxnSpPr>
            <a:cxnSpLocks/>
          </p:cNvCxnSpPr>
          <p:nvPr/>
        </p:nvCxnSpPr>
        <p:spPr>
          <a:xfrm flipH="1">
            <a:off x="10341889" y="2734131"/>
            <a:ext cx="481233" cy="366401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1A402DA6-7665-9B5E-4522-B853253A809C}"/>
              </a:ext>
            </a:extLst>
          </p:cNvPr>
          <p:cNvCxnSpPr>
            <a:cxnSpLocks/>
          </p:cNvCxnSpPr>
          <p:nvPr/>
        </p:nvCxnSpPr>
        <p:spPr>
          <a:xfrm flipH="1">
            <a:off x="2709453" y="5229369"/>
            <a:ext cx="1030418" cy="0"/>
          </a:xfrm>
          <a:prstGeom prst="straightConnector1">
            <a:avLst/>
          </a:prstGeom>
          <a:ln w="825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C1B8F9-2A74-8394-31B1-AACD76A5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: la plateforme,</a:t>
            </a:r>
            <a:br>
              <a:rPr lang="fr-FR" dirty="0"/>
            </a:br>
            <a:r>
              <a:rPr lang="fr-FR" dirty="0"/>
              <a:t>un acteur de confiance ?</a:t>
            </a:r>
          </a:p>
        </p:txBody>
      </p:sp>
      <p:pic>
        <p:nvPicPr>
          <p:cNvPr id="5" name="Image 4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A51FA4F1-7590-C1C8-90FF-07EC740DF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366720"/>
            <a:ext cx="2500209" cy="4005860"/>
          </a:xfrm>
          <a:prstGeom prst="rect">
            <a:avLst/>
          </a:prstGeom>
        </p:spPr>
      </p:pic>
      <p:pic>
        <p:nvPicPr>
          <p:cNvPr id="7" name="Image 6" descr="Une image contenant texte, fruit&#10;&#10;Description générée automatiquement">
            <a:extLst>
              <a:ext uri="{FF2B5EF4-FFF2-40B4-BE49-F238E27FC236}">
                <a16:creationId xmlns:a16="http://schemas.microsoft.com/office/drawing/2014/main" id="{683E8F17-D479-39B5-F46C-189D9C4A7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00056" y="2366720"/>
            <a:ext cx="2540000" cy="3759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771B28-EA0B-8497-F316-86B2DE58AF7A}"/>
              </a:ext>
            </a:extLst>
          </p:cNvPr>
          <p:cNvSpPr txBox="1"/>
          <p:nvPr/>
        </p:nvSpPr>
        <p:spPr>
          <a:xfrm>
            <a:off x="6600056" y="612592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4" tooltip="https://en.wikipedia.org/wiki/Freakonomics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5" tooltip="https://creativecommons.org/licenses/by-sa/3.0/"/>
              </a:rPr>
              <a:t>CC BY-SA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54993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06869-4061-CB21-B9BC-6758CD38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 – Les incitations économiques</a:t>
            </a:r>
            <a:br>
              <a:rPr lang="fr-FR" dirty="0"/>
            </a:br>
            <a:r>
              <a:rPr lang="fr-FR" dirty="0"/>
              <a:t>des PF à trahir la confiance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56665B-5D5F-A1DF-1B8B-902B817A5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000" dirty="0"/>
          </a:p>
          <a:p>
            <a:r>
              <a:rPr lang="fr-FR" sz="4000" dirty="0"/>
              <a:t>A – Les raisons de la trahison</a:t>
            </a:r>
          </a:p>
          <a:p>
            <a:endParaRPr lang="fr-FR" sz="4000" dirty="0"/>
          </a:p>
          <a:p>
            <a:r>
              <a:rPr lang="fr-FR" sz="4000" dirty="0"/>
              <a:t>B – Les moyens de la trahison</a:t>
            </a:r>
          </a:p>
        </p:txBody>
      </p:sp>
    </p:spTree>
    <p:extLst>
      <p:ext uri="{BB962C8B-B14F-4D97-AF65-F5344CB8AC3E}">
        <p14:creationId xmlns:p14="http://schemas.microsoft.com/office/powerpoint/2010/main" val="266361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3A665-E6C6-108A-CD20-D988935E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A- Les raisons de la trahison : </a:t>
            </a:r>
            <a:br>
              <a:rPr lang="fr-FR" dirty="0"/>
            </a:br>
            <a:r>
              <a:rPr lang="fr-FR" dirty="0"/>
              <a:t>les plateformes, tiers intéressés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D454B07-54A0-AA9E-CD68-FB7B91ED6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4450689" cy="3547120"/>
          </a:xfrm>
        </p:spPr>
      </p:pic>
      <p:pic>
        <p:nvPicPr>
          <p:cNvPr id="7" name="Image 6" descr="Une image contenant texte, signe, extérieur, poteau&#10;&#10;Description générée automatiquement">
            <a:extLst>
              <a:ext uri="{FF2B5EF4-FFF2-40B4-BE49-F238E27FC236}">
                <a16:creationId xmlns:a16="http://schemas.microsoft.com/office/drawing/2014/main" id="{BABE0A4E-2351-FB5E-3147-62B83B560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84698" y="2996950"/>
            <a:ext cx="3977637" cy="22374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AD450BF-7230-4917-18A0-F5623F6BEF7E}"/>
              </a:ext>
            </a:extLst>
          </p:cNvPr>
          <p:cNvSpPr txBox="1"/>
          <p:nvPr/>
        </p:nvSpPr>
        <p:spPr>
          <a:xfrm>
            <a:off x="4799856" y="5661248"/>
            <a:ext cx="3563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4" tooltip="https://e110fall2020.wordpress.com/2020/10/21/a-destructive-pandemic-ruining-the-attention-economy-even-more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5" tooltip="https://creativecommons.org/licenses/by-nc/3.0/"/>
              </a:rPr>
              <a:t>CC BY-NC</a:t>
            </a:r>
            <a:endParaRPr lang="fr-FR" sz="900"/>
          </a:p>
        </p:txBody>
      </p:sp>
      <p:pic>
        <p:nvPicPr>
          <p:cNvPr id="10" name="Image 9" descr="Une image contenant texte, tennis, personne, raquette&#10;&#10;Description générée automatiquement">
            <a:extLst>
              <a:ext uri="{FF2B5EF4-FFF2-40B4-BE49-F238E27FC236}">
                <a16:creationId xmlns:a16="http://schemas.microsoft.com/office/drawing/2014/main" id="{A5DE79A6-965B-073B-485F-94039079AF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37599" y="3210390"/>
            <a:ext cx="3354401" cy="22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B04A-E84F-033E-5D7D-DBFCABBA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 - Les moyens de la trahison :</a:t>
            </a:r>
            <a:br>
              <a:rPr lang="fr-FR" dirty="0"/>
            </a:br>
            <a:r>
              <a:rPr lang="fr-FR" dirty="0"/>
              <a:t>discrétion et subjectivité</a:t>
            </a:r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9840A953-441A-89F0-4ABA-9E37E1145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9722" y="2276872"/>
            <a:ext cx="5304358" cy="344680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8A7385-CA56-F875-6979-16BC5DF59142}"/>
              </a:ext>
            </a:extLst>
          </p:cNvPr>
          <p:cNvSpPr txBox="1"/>
          <p:nvPr/>
        </p:nvSpPr>
        <p:spPr>
          <a:xfrm>
            <a:off x="669722" y="5614822"/>
            <a:ext cx="5304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www.artiref.com/e-reputation-hotel-restaurant/les-avis-clients-sont-tres-positifs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-sa/3.0/"/>
              </a:rPr>
              <a:t>CC BY-SA-NC</a:t>
            </a:r>
            <a:endParaRPr lang="fr-FR" sz="90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C9C6EA5-1373-878C-4223-4F44D9CEE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28047" y="2564904"/>
            <a:ext cx="5316147" cy="281755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8A6C691-CD54-3054-CFFE-96955BB6CADC}"/>
              </a:ext>
            </a:extLst>
          </p:cNvPr>
          <p:cNvSpPr txBox="1"/>
          <p:nvPr/>
        </p:nvSpPr>
        <p:spPr>
          <a:xfrm>
            <a:off x="6528048" y="5291211"/>
            <a:ext cx="4536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6" tooltip="https://crypto.marketswiki.com/index.php?title=FTX.US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7" tooltip="https://creativecommons.org/licenses/by-sa/3.0/"/>
              </a:rPr>
              <a:t>CC BY-SA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98401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06869-4061-CB21-B9BC-6758CD38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 – Les PF juridiques des PF</a:t>
            </a:r>
            <a:br>
              <a:rPr lang="fr-FR" dirty="0"/>
            </a:br>
            <a:r>
              <a:rPr lang="fr-FR" dirty="0"/>
              <a:t>à mériter la confiance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56665B-5D5F-A1DF-1B8B-902B817A5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000" dirty="0"/>
          </a:p>
          <a:p>
            <a:r>
              <a:rPr lang="fr-FR" sz="4000" dirty="0"/>
              <a:t>A – Les objectifs de l’encadrement juridique</a:t>
            </a:r>
          </a:p>
          <a:p>
            <a:endParaRPr lang="fr-FR" sz="4000" dirty="0"/>
          </a:p>
          <a:p>
            <a:r>
              <a:rPr lang="fr-FR" sz="4000" dirty="0"/>
              <a:t>B – Les acteurs de l’encadrement juridique</a:t>
            </a:r>
          </a:p>
        </p:txBody>
      </p:sp>
    </p:spTree>
    <p:extLst>
      <p:ext uri="{BB962C8B-B14F-4D97-AF65-F5344CB8AC3E}">
        <p14:creationId xmlns:p14="http://schemas.microsoft.com/office/powerpoint/2010/main" val="243620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682A8-3B52-4AF0-0125-3789AD91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– Les objectifs de l’encadrement juridique</a:t>
            </a:r>
          </a:p>
        </p:txBody>
      </p:sp>
      <p:pic>
        <p:nvPicPr>
          <p:cNvPr id="5" name="Espace réservé du contenu 4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F515262B-1314-3A46-D581-F0AAD10A5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780928"/>
            <a:ext cx="5008131" cy="281101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74C8889-6A7A-4AC0-BDD2-466246B8BD06}"/>
              </a:ext>
            </a:extLst>
          </p:cNvPr>
          <p:cNvSpPr txBox="1"/>
          <p:nvPr/>
        </p:nvSpPr>
        <p:spPr>
          <a:xfrm>
            <a:off x="0" y="5670716"/>
            <a:ext cx="3801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www.flickr.com/photos/honestreporting/14782230028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sa/3.0/"/>
              </a:rPr>
              <a:t>CC BY-SA</a:t>
            </a:r>
            <a:endParaRPr lang="fr-FR" sz="900"/>
          </a:p>
        </p:txBody>
      </p:sp>
      <p:pic>
        <p:nvPicPr>
          <p:cNvPr id="8" name="Image 7" descr="Une image contenant montagne, extérieur, ciel, nature&#10;&#10;Description générée automatiquement">
            <a:extLst>
              <a:ext uri="{FF2B5EF4-FFF2-40B4-BE49-F238E27FC236}">
                <a16:creationId xmlns:a16="http://schemas.microsoft.com/office/drawing/2014/main" id="{0B7B049C-BA55-2E36-7202-7B8D92FCB2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31904" y="2008448"/>
            <a:ext cx="2718048" cy="4077072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2E6BF475-B8C7-B5D5-E1E8-7D8ACD42AD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020948" y="2584474"/>
            <a:ext cx="4216524" cy="28110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A4F2599-321F-3F45-D737-2364D59D7AD8}"/>
              </a:ext>
            </a:extLst>
          </p:cNvPr>
          <p:cNvSpPr txBox="1"/>
          <p:nvPr/>
        </p:nvSpPr>
        <p:spPr>
          <a:xfrm>
            <a:off x="9176524" y="5501096"/>
            <a:ext cx="306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8" tooltip="https://www.quoteinspector.com/images/car-insurance/gavel-liability-insurance/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9" tooltip="https://creativecommons.org/licenses/by-nd/3.0/"/>
              </a:rPr>
              <a:t>CC BY-ND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96635857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ie informatique 16: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88_TF02901026_TF02901026.potx" id="{5B96A3B2-8F6C-4C57-AD71-65ECFD3B95A9}" vid="{BBAB43E6-1C62-4FD6-865E-EDACF7274DEC}"/>
    </a:ext>
  </a:extLst>
</a:theme>
</file>

<file path=ppt/theme/theme2.xml><?xml version="1.0" encoding="utf-8"?>
<a:theme xmlns:a="http://schemas.openxmlformats.org/drawingml/2006/main" name="Thèm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Technologie informatique 16:9</Template>
  <TotalTime>187</TotalTime>
  <Words>270</Words>
  <Application>Microsoft Office PowerPoint</Application>
  <PresentationFormat>Grand écran</PresentationFormat>
  <Paragraphs>32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Candara</vt:lpstr>
      <vt:lpstr>Consolas</vt:lpstr>
      <vt:lpstr>Technologie informatique 16:9</vt:lpstr>
      <vt:lpstr>Tiers de confiance et plateformes</vt:lpstr>
      <vt:lpstr>Présentation PowerPoint</vt:lpstr>
      <vt:lpstr>Introduction : la plateforme, un tiers ?</vt:lpstr>
      <vt:lpstr>Introduction : la plateforme, un acteur de confiance ?</vt:lpstr>
      <vt:lpstr>I – Les incitations économiques des PF à trahir la confiance</vt:lpstr>
      <vt:lpstr>A- Les raisons de la trahison :  les plateformes, tiers intéressés</vt:lpstr>
      <vt:lpstr>B - Les moyens de la trahison : discrétion et subjectivité</vt:lpstr>
      <vt:lpstr>II – Les PF juridiques des PF à mériter la confiance</vt:lpstr>
      <vt:lpstr>A – Les objectifs de l’encadrement juridique</vt:lpstr>
      <vt:lpstr>B – Les acteurs de l’encadrement jurdiique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Emmanuel Netter</dc:creator>
  <cp:lastModifiedBy>Utilisateur Windows</cp:lastModifiedBy>
  <cp:revision>12</cp:revision>
  <dcterms:created xsi:type="dcterms:W3CDTF">2022-02-02T07:47:42Z</dcterms:created>
  <dcterms:modified xsi:type="dcterms:W3CDTF">2022-12-09T08:27:50Z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