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6" r:id="rId5"/>
    <p:sldId id="277" r:id="rId6"/>
    <p:sldId id="2615" r:id="rId7"/>
    <p:sldId id="2616" r:id="rId8"/>
    <p:sldId id="2617" r:id="rId9"/>
    <p:sldId id="2618" r:id="rId10"/>
    <p:sldId id="2619" r:id="rId11"/>
    <p:sldId id="2622" r:id="rId12"/>
    <p:sldId id="2620" r:id="rId13"/>
    <p:sldId id="2623" r:id="rId14"/>
    <p:sldId id="2621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4" autoAdjust="0"/>
    <p:restoredTop sz="94694"/>
  </p:normalViewPr>
  <p:slideViewPr>
    <p:cSldViewPr>
      <p:cViewPr varScale="1">
        <p:scale>
          <a:sx n="65" d="100"/>
          <a:sy n="65" d="100"/>
        </p:scale>
        <p:origin x="468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5FB9A08-40BC-47B5-8130-616BDCF09507}" type="datetime1">
              <a:rPr lang="fr-FR" smtClean="0"/>
              <a:t>10/10/2023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82B9BC8-1895-4EB7-B2E1-D3911C69AD0C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>
            <a:extLst>
              <a:ext uri="{FF2B5EF4-FFF2-40B4-BE49-F238E27FC236}">
                <a16:creationId xmlns:a16="http://schemas.microsoft.com/office/drawing/2014/main" id="{C22608BB-7E02-7BDB-EE19-E339069962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>
            <a:extLst>
              <a:ext uri="{FF2B5EF4-FFF2-40B4-BE49-F238E27FC236}">
                <a16:creationId xmlns:a16="http://schemas.microsoft.com/office/drawing/2014/main" id="{82C329DC-A92B-BE2E-8E37-6C4EF8FC99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3855A280-92E2-55B3-5A0E-1B9577C99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FA5954B-D700-2E46-B361-C831ED6E2EDA}" type="slidenum"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7" name="Rectangle 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AE1499-D871-4B5A-815F-37F8E0C46F8C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FD53AE-A1A9-4971-B817-D6F393C7FE35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EA85BC-BD2B-458E-8340-8D31B4F152AE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9DB741-A3C2-4C75-A4D1-97F129BE9491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B59C61-65A8-4FB6-8060-9ACE25B631CB}" type="datetime1">
              <a:rPr lang="fr-FR" noProof="0" smtClean="0"/>
              <a:pPr/>
              <a:t>10/10/2023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9C7B91-9FE1-44A2-8FAA-E998ADCC26EE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94901-3B67-4101-8D94-E7F6C7A7004D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311718-BEC8-4DB8-9B0A-52986EABC5C9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600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83871E-5D80-4EDF-9E01-94E184402302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A9F01D7A-F2CA-4D89-BC48-D8C829AA64E1}" type="datetime1">
              <a:rPr lang="fr-FR" smtClean="0"/>
              <a:pPr/>
              <a:t>10/10/2023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en/view-image.php?image=256956&amp;picture=ireland-flag" TargetMode="External"/><Relationship Id="rId3" Type="http://schemas.openxmlformats.org/officeDocument/2006/relationships/hyperlink" Target="https://pixabay.com/fr/billet-de-banque-euro-factures-209104/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ile:European_Commission_Document_SVG.svg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fr/ffc107/image/40635.html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8.svg"/><Relationship Id="rId12" Type="http://schemas.openxmlformats.org/officeDocument/2006/relationships/hyperlink" Target="https://pngimg.com/download/20646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hyperlink" Target="https://journalistsresource.org/studies/society/news-media/user-generated-comments-news-media-bias/attachment/angry-user-2/" TargetMode="External"/><Relationship Id="rId10" Type="http://schemas.openxmlformats.org/officeDocument/2006/relationships/hyperlink" Target="https://nl.wikipedia.org/wiki/Facebook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30.png"/><Relationship Id="rId14" Type="http://schemas.openxmlformats.org/officeDocument/2006/relationships/hyperlink" Target="https://pixabay.com/en/twitter-logo-blue-267257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witter-logo-blue-2672572/" TargetMode="External"/><Relationship Id="rId3" Type="http://schemas.openxmlformats.org/officeDocument/2006/relationships/hyperlink" Target="https://sys-advisor.com/2013/03/29/dossier-choisir-hebergeur-professionnel-2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rnationaljournalofresearch.com/2020/06/06/content-writer-is-the-most-searched-job-in-india-says-study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s://nl.m.wikipedia.org/wiki/Bestand:Facebook_logo_(square).png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1606-gold-shield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gandalfsgallery/50162085002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svgsilh.com/fr/ffc107/image/40635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journalistsresource.org/studies/society/news-media/user-generated-comments-news-media-bias/attachment/angry-user-2/" TargetMode="External"/><Relationship Id="rId7" Type="http://schemas.openxmlformats.org/officeDocument/2006/relationships/hyperlink" Target="https://www.flickr.com/photos/mikemacmarketing/30188200627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caoquefuma.com/2019/07/loi-1881-liberte-de-la-presse-en-danger.htm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cpedia.org/handwriting/t/terms-and-conditions.html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www.cde.ual.es/ficha/2018-report-on-the-application-of-the-eu-charter-of-fundamental-right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96259/checkbox_checked" TargetMode="External"/><Relationship Id="rId3" Type="http://schemas.openxmlformats.org/officeDocument/2006/relationships/hyperlink" Target="https://www.pngall.com/investigation-png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fr/censure-joint-censur%C3%A9-web-discours-1680266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itie-guinee.org/rapport-itie-2014-3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escommeres.fr/read/314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www.diginota.com/como-agregar-y-editar-subtitulos-de-un-video-en-tikto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ificdataintegrators.com/insights/MDM-makes-compliance-easy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A7E7889-AF2C-029D-CF70-FDD757E97E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23392" y="3717032"/>
            <a:ext cx="11377264" cy="720437"/>
          </a:xfrm>
        </p:spPr>
        <p:txBody>
          <a:bodyPr>
            <a:noAutofit/>
          </a:bodyPr>
          <a:lstStyle/>
          <a:p>
            <a:pPr lvl="0"/>
            <a:r>
              <a:rPr lang="fr-FR" sz="4000" dirty="0"/>
              <a:t>Le Digital Services </a:t>
            </a:r>
            <a:r>
              <a:rPr lang="fr-FR" sz="4000" dirty="0" err="1"/>
              <a:t>Act</a:t>
            </a:r>
            <a:endParaRPr lang="fr-FR" sz="4000" dirty="0"/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A0477008-101C-EA34-7903-95A14505E1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0570" y="4869160"/>
            <a:ext cx="9667878" cy="685800"/>
          </a:xfrm>
        </p:spPr>
        <p:txBody>
          <a:bodyPr>
            <a:normAutofit fontScale="92500"/>
          </a:bodyPr>
          <a:lstStyle/>
          <a:p>
            <a:pPr lvl="0"/>
            <a:r>
              <a:rPr lang="fr-FR" dirty="0"/>
              <a:t>Emmanuel Netter, professeur de droit privé à l'université </a:t>
            </a:r>
            <a:r>
              <a:rPr lang="fr-FR" dirty="0" smtClean="0"/>
              <a:t>de Strasbourg</a:t>
            </a:r>
            <a:endParaRPr lang="fr-FR" dirty="0"/>
          </a:p>
          <a:p>
            <a:pPr lvl="0"/>
            <a:r>
              <a:rPr lang="fr-FR" smtClean="0"/>
              <a:t>CDPF (UR 1351)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67438DE-E7DF-49E4-8381-91FF3286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56" y="404664"/>
            <a:ext cx="2699792" cy="691480"/>
          </a:xfrm>
        </p:spPr>
        <p:txBody>
          <a:bodyPr/>
          <a:lstStyle/>
          <a:p>
            <a:r>
              <a:rPr lang="fr-FR" dirty="0"/>
              <a:t>Sanctions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02B1E83-EC78-4C37-A142-F4F7E7218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7368" y="2204864"/>
            <a:ext cx="6516216" cy="43441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60C716-4A41-412F-88A5-D5635A025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256240" y="4653136"/>
            <a:ext cx="3076600" cy="150825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A6892DD-D431-4665-98EA-1A87B560759B}"/>
              </a:ext>
            </a:extLst>
          </p:cNvPr>
          <p:cNvSpPr txBox="1"/>
          <p:nvPr/>
        </p:nvSpPr>
        <p:spPr>
          <a:xfrm>
            <a:off x="8256240" y="6321998"/>
            <a:ext cx="30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5" tooltip="https://en.wikipedia.org/wiki/File:European_Commission_Document_SVG.svg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6" tooltip="https://creativecommons.org/licenses/by-sa/3.0/"/>
              </a:rPr>
              <a:t>CC BY-SA</a:t>
            </a:r>
            <a:endParaRPr lang="fr-FR" sz="9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7A69F8C-F1FC-469F-8F82-BEC291F50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184232" y="2204864"/>
            <a:ext cx="2918793" cy="194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0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5E3AF-B728-B35C-E5B0-E6B7C4FD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99392"/>
            <a:ext cx="8727777" cy="1828800"/>
          </a:xfrm>
        </p:spPr>
        <p:txBody>
          <a:bodyPr>
            <a:normAutofit/>
          </a:bodyPr>
          <a:lstStyle/>
          <a:p>
            <a:r>
              <a:rPr lang="fr-FR" dirty="0"/>
              <a:t>Conclusion : quels rôles pour les différents acteurs ?</a:t>
            </a:r>
          </a:p>
        </p:txBody>
      </p:sp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E082D4-64D3-AE2A-A3CD-272EEAB75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32856"/>
            <a:ext cx="6400800" cy="3724774"/>
          </a:xfrm>
        </p:spPr>
      </p:pic>
      <p:pic>
        <p:nvPicPr>
          <p:cNvPr id="8" name="Image 7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E400592-1D21-072A-D9F6-155AB8FA7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6" y="1723123"/>
            <a:ext cx="3365004" cy="13045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Image 8" descr="Une image contenant personne, ciel, extérieur, homme&#10;&#10;Description générée automatiquement">
            <a:extLst>
              <a:ext uri="{FF2B5EF4-FFF2-40B4-BE49-F238E27FC236}">
                <a16:creationId xmlns:a16="http://schemas.microsoft.com/office/drawing/2014/main" id="{42C9599A-457D-C9EB-79DB-A378458CF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201851" y="3580795"/>
            <a:ext cx="1407590" cy="130459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D2F995D0-C72B-300A-B82E-D05575309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384144" y="3284390"/>
            <a:ext cx="2035140" cy="20081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C8E454-F616-9779-706A-6C8AAA9B4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7453133" y="5770316"/>
            <a:ext cx="1059580" cy="105958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9186B54-85AC-3ED2-6481-0283069000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8987688" y="5805843"/>
            <a:ext cx="1075948" cy="1075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0532718-C9FC-856A-A7D9-08B817107C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10632504" y="5805843"/>
            <a:ext cx="1075948" cy="10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5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4FBA-2306-F138-2355-FD7D7E1B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2656"/>
            <a:ext cx="9144000" cy="619472"/>
          </a:xfrm>
        </p:spPr>
        <p:txBody>
          <a:bodyPr>
            <a:normAutofit fontScale="90000"/>
          </a:bodyPr>
          <a:lstStyle/>
          <a:p>
            <a:r>
              <a:rPr lang="fr-FR" dirty="0"/>
              <a:t>Retour en 2000 : la directive e-commerce</a:t>
            </a:r>
          </a:p>
        </p:txBody>
      </p:sp>
      <p:pic>
        <p:nvPicPr>
          <p:cNvPr id="5" name="Image 4" descr="Une image contenant texte, intérieur, ordinateur, plafond&#10;&#10;Description générée automatiquement">
            <a:extLst>
              <a:ext uri="{FF2B5EF4-FFF2-40B4-BE49-F238E27FC236}">
                <a16:creationId xmlns:a16="http://schemas.microsoft.com/office/drawing/2014/main" id="{0BE2658C-73C7-072E-900C-8515D18F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79376" y="2053682"/>
            <a:ext cx="4058836" cy="26788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BF436A-81B2-8439-89CE-AD1F0E9ECFF5}"/>
              </a:ext>
            </a:extLst>
          </p:cNvPr>
          <p:cNvSpPr txBox="1"/>
          <p:nvPr/>
        </p:nvSpPr>
        <p:spPr>
          <a:xfrm>
            <a:off x="335360" y="4932626"/>
            <a:ext cx="403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sys-advisor.com/2013/03/29/dossier-choisir-hebergeur-professionnel-2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8" name="Image 7" descr="Une image contenant texte, table, personne, intérieur&#10;&#10;Description générée automatiquement">
            <a:extLst>
              <a:ext uri="{FF2B5EF4-FFF2-40B4-BE49-F238E27FC236}">
                <a16:creationId xmlns:a16="http://schemas.microsoft.com/office/drawing/2014/main" id="{6C506FDA-F34B-0D06-C336-5DE9E359D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104112" y="1859632"/>
            <a:ext cx="4427984" cy="295199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EACEAB7-1D1F-14DD-A80A-4620742A7C92}"/>
              </a:ext>
            </a:extLst>
          </p:cNvPr>
          <p:cNvSpPr txBox="1"/>
          <p:nvPr/>
        </p:nvSpPr>
        <p:spPr>
          <a:xfrm>
            <a:off x="7428656" y="4932626"/>
            <a:ext cx="4427984" cy="23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internationaljournalofresearch.com/2020/06/06/content-writer-is-the-most-searched-job-in-india-says-study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DA920DB-9B32-38D3-C93A-45D8DAFE1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786955" y="5156409"/>
            <a:ext cx="1229370" cy="1229370"/>
          </a:xfrm>
          <a:prstGeom prst="rect">
            <a:avLst/>
          </a:prstGeom>
        </p:spPr>
      </p:pic>
      <p:pic>
        <p:nvPicPr>
          <p:cNvPr id="16" name="Image 15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23791ADB-A76A-AE81-789D-6181466A9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4367808" y="5144121"/>
            <a:ext cx="1229371" cy="122937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5F7428D-FEB1-1F76-12D8-7B4C356F24A4}"/>
              </a:ext>
            </a:extLst>
          </p:cNvPr>
          <p:cNvSpPr txBox="1"/>
          <p:nvPr/>
        </p:nvSpPr>
        <p:spPr>
          <a:xfrm>
            <a:off x="3719736" y="6488668"/>
            <a:ext cx="206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10" tooltip="https://nl.m.wikipedia.org/wiki/Bestand:Facebook_logo_(square).png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1" tooltip="https://creativecommons.org/licenses/by-sa/3.0/"/>
              </a:rPr>
              <a:t>CC BY-SA</a:t>
            </a:r>
            <a:endParaRPr lang="fr-FR" sz="9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A5D1D73-3E78-3C93-E680-CE47FC9573C1}"/>
              </a:ext>
            </a:extLst>
          </p:cNvPr>
          <p:cNvSpPr txBox="1"/>
          <p:nvPr/>
        </p:nvSpPr>
        <p:spPr>
          <a:xfrm>
            <a:off x="1415480" y="143040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Hébergeurs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A9BB7C1-4806-50DB-7657-FBDF52468185}"/>
              </a:ext>
            </a:extLst>
          </p:cNvPr>
          <p:cNvSpPr txBox="1"/>
          <p:nvPr/>
        </p:nvSpPr>
        <p:spPr>
          <a:xfrm>
            <a:off x="8814556" y="127591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Editeurs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FC0F74-BDF4-5E2A-1B68-3675F8F4DD93}"/>
              </a:ext>
            </a:extLst>
          </p:cNvPr>
          <p:cNvSpPr txBox="1"/>
          <p:nvPr/>
        </p:nvSpPr>
        <p:spPr>
          <a:xfrm>
            <a:off x="5469829" y="316285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754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9E130-A1CD-DB80-31B2-0CC20489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572" y="436910"/>
            <a:ext cx="6804248" cy="619472"/>
          </a:xfrm>
        </p:spPr>
        <p:txBody>
          <a:bodyPr/>
          <a:lstStyle/>
          <a:p>
            <a:r>
              <a:rPr lang="fr-FR" dirty="0"/>
              <a:t>Un point de départ inchangé</a:t>
            </a:r>
          </a:p>
        </p:txBody>
      </p:sp>
      <p:pic>
        <p:nvPicPr>
          <p:cNvPr id="5" name="Espace réservé du contenu 4" descr="Une image contenant intérieur, lumière, sombre&#10;&#10;Description générée automatiquement">
            <a:extLst>
              <a:ext uri="{FF2B5EF4-FFF2-40B4-BE49-F238E27FC236}">
                <a16:creationId xmlns:a16="http://schemas.microsoft.com/office/drawing/2014/main" id="{55180D73-6751-8198-208A-044160651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71464" y="1429668"/>
            <a:ext cx="4279532" cy="42672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126512-5009-C07F-DE81-89414FD3FC5A}"/>
              </a:ext>
            </a:extLst>
          </p:cNvPr>
          <p:cNvSpPr txBox="1"/>
          <p:nvPr/>
        </p:nvSpPr>
        <p:spPr>
          <a:xfrm>
            <a:off x="1535088" y="5823968"/>
            <a:ext cx="42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freepngimg.com/png/21606-gold-shield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8" name="Image 7" descr="Une image contenant texte, livre, peinture, plusieurs&#10;&#10;Description générée automatiquement">
            <a:extLst>
              <a:ext uri="{FF2B5EF4-FFF2-40B4-BE49-F238E27FC236}">
                <a16:creationId xmlns:a16="http://schemas.microsoft.com/office/drawing/2014/main" id="{C096FBFF-D0FD-853A-9BE0-02334CC81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176120" y="2060848"/>
            <a:ext cx="2552700" cy="3175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42CB77-9537-8B35-E10D-9F3B3E1FC457}"/>
              </a:ext>
            </a:extLst>
          </p:cNvPr>
          <p:cNvSpPr txBox="1"/>
          <p:nvPr/>
        </p:nvSpPr>
        <p:spPr>
          <a:xfrm>
            <a:off x="7176120" y="523584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6" tooltip="https://www.flickr.com/photos/gandalfsgallery/50162085002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7" tooltip="https://creativecommons.org/licenses/by-nc-sa/3.0/"/>
              </a:rPr>
              <a:t>CC BY-SA-NC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64964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3F001-7C35-347B-75A6-AD56EC87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28" y="624143"/>
            <a:ext cx="9144000" cy="691480"/>
          </a:xfrm>
        </p:spPr>
        <p:txBody>
          <a:bodyPr>
            <a:normAutofit fontScale="90000"/>
          </a:bodyPr>
          <a:lstStyle/>
          <a:p>
            <a:r>
              <a:rPr lang="fr-FR" dirty="0"/>
              <a:t>Injonctions d’agir et d’informer : l’inertie sanctionnée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E0D9289-30D9-4569-BD18-699DF2504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36417" y="2060848"/>
            <a:ext cx="3528392" cy="34815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DDBCC4-D048-6889-7062-F004BB4F6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276872"/>
            <a:ext cx="3600400" cy="35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FE5B3-ABDB-550D-5FCB-9657C71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648"/>
            <a:ext cx="10260632" cy="691480"/>
          </a:xfrm>
        </p:spPr>
        <p:txBody>
          <a:bodyPr>
            <a:normAutofit fontScale="90000"/>
          </a:bodyPr>
          <a:lstStyle/>
          <a:p>
            <a:r>
              <a:rPr lang="fr-FR" dirty="0"/>
              <a:t>Examen par les plateformes : le déclenchement</a:t>
            </a:r>
          </a:p>
        </p:txBody>
      </p:sp>
      <p:pic>
        <p:nvPicPr>
          <p:cNvPr id="4" name="Image 3" descr="Une image contenant personne, ciel, extérieur, homme&#10;&#10;Description générée automatiquement">
            <a:extLst>
              <a:ext uri="{FF2B5EF4-FFF2-40B4-BE49-F238E27FC236}">
                <a16:creationId xmlns:a16="http://schemas.microsoft.com/office/drawing/2014/main" id="{EE17CE28-80DC-3764-9887-77B2A5B4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0345" y="2495188"/>
            <a:ext cx="1624058" cy="15052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A04D858-FA2D-05B0-1AC4-E12D1250E679}"/>
              </a:ext>
            </a:extLst>
          </p:cNvPr>
          <p:cNvSpPr txBox="1"/>
          <p:nvPr/>
        </p:nvSpPr>
        <p:spPr>
          <a:xfrm>
            <a:off x="485156" y="4762417"/>
            <a:ext cx="993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journalistsresource.org/studies/society/news-media/user-generated-comments-news-media-bias/attachment/angry-user-2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d/3.0/"/>
              </a:rPr>
              <a:t>CC BY-ND</a:t>
            </a:r>
            <a:endParaRPr lang="fr-FR" sz="9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47D67B-B921-F075-04F8-DF05D2774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439451"/>
            <a:ext cx="3821762" cy="3821762"/>
          </a:xfrm>
          <a:prstGeom prst="rect">
            <a:avLst/>
          </a:prstGeom>
        </p:spPr>
      </p:pic>
      <p:pic>
        <p:nvPicPr>
          <p:cNvPr id="9" name="Image 8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A7A95689-BEC9-F4DC-D19A-96AC5EA43C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097902" y="1229605"/>
            <a:ext cx="5040742" cy="40316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30973B1-DBF7-215B-6CA7-8BDEE15EE074}"/>
              </a:ext>
            </a:extLst>
          </p:cNvPr>
          <p:cNvSpPr txBox="1"/>
          <p:nvPr/>
        </p:nvSpPr>
        <p:spPr>
          <a:xfrm>
            <a:off x="8112224" y="6228020"/>
            <a:ext cx="219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7" tooltip="https://www.flickr.com/photos/mikemacmarketing/30188200627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8" tooltip="https://creativecommons.org/licenses/by/3.0/"/>
              </a:rPr>
              <a:t>CC BY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6569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B1751-68AE-773A-4A33-887863A6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294803"/>
            <a:ext cx="8100392" cy="713656"/>
          </a:xfrm>
        </p:spPr>
        <p:txBody>
          <a:bodyPr/>
          <a:lstStyle/>
          <a:p>
            <a:r>
              <a:rPr lang="fr-FR" dirty="0"/>
              <a:t>Les fondements de la décision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215905-A5AF-D0C7-7FA6-A9B3F8369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62095" y="1389446"/>
            <a:ext cx="2594802" cy="45811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0FFB877-0960-1CEF-4F79-B5AD2E293667}"/>
              </a:ext>
            </a:extLst>
          </p:cNvPr>
          <p:cNvSpPr txBox="1"/>
          <p:nvPr/>
        </p:nvSpPr>
        <p:spPr>
          <a:xfrm>
            <a:off x="1054952" y="6211669"/>
            <a:ext cx="115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www.caoquefuma.com/2019/07/loi-1881-liberte-de-la-presse-en-danger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-nd/3.0/"/>
              </a:rPr>
              <a:t>CC BY-NC-ND</a:t>
            </a:r>
            <a:endParaRPr lang="fr-FR" sz="900" dirty="0"/>
          </a:p>
        </p:txBody>
      </p:sp>
      <p:pic>
        <p:nvPicPr>
          <p:cNvPr id="8" name="Image 7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1D026C2F-D0BA-8499-4165-EC72C3016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349086" y="2583299"/>
            <a:ext cx="2995503" cy="19970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D4BA4D-CF2B-8252-BEEF-BD82CBABE340}"/>
              </a:ext>
            </a:extLst>
          </p:cNvPr>
          <p:cNvSpPr txBox="1"/>
          <p:nvPr/>
        </p:nvSpPr>
        <p:spPr>
          <a:xfrm>
            <a:off x="8616280" y="1389446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6" tooltip="https://picpedia.org/handwriting/t/terms-and-conditions.html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7" tooltip="https://creativecommons.org/licenses/by-sa/3.0/"/>
              </a:rPr>
              <a:t>CC BY-SA</a:t>
            </a:r>
            <a:endParaRPr lang="fr-FR" sz="9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B78BC6D-B3CF-C4A9-7CAF-DE212A5C0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490570" y="2038854"/>
            <a:ext cx="3216002" cy="328231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BA46587-AD0F-5618-1096-BF2CDE8DA33E}"/>
              </a:ext>
            </a:extLst>
          </p:cNvPr>
          <p:cNvSpPr txBox="1"/>
          <p:nvPr/>
        </p:nvSpPr>
        <p:spPr>
          <a:xfrm>
            <a:off x="4128587" y="2165648"/>
            <a:ext cx="321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9" tooltip="https://www.cde.ual.es/ficha/2018-report-on-the-application-of-the-eu-charter-of-fundamental-rights/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10" tooltip="https://creativecommons.org/licenses/by-nc/3.0/"/>
              </a:rPr>
              <a:t>CC BY-NC</a:t>
            </a:r>
            <a:endParaRPr lang="fr-FR" sz="9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D22B6D1-5A30-3165-DEBE-808B59C908F6}"/>
              </a:ext>
            </a:extLst>
          </p:cNvPr>
          <p:cNvSpPr txBox="1"/>
          <p:nvPr/>
        </p:nvSpPr>
        <p:spPr>
          <a:xfrm>
            <a:off x="7608168" y="30689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414825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785D2-E9F4-096B-CA35-0183F7F2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260648"/>
            <a:ext cx="3347864" cy="566936"/>
          </a:xfrm>
        </p:spPr>
        <p:txBody>
          <a:bodyPr/>
          <a:lstStyle/>
          <a:p>
            <a:r>
              <a:rPr lang="fr-FR" dirty="0"/>
              <a:t>Des garanties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82A824-F3EB-6B6C-08BB-596406A24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03512" y="1444960"/>
            <a:ext cx="2076321" cy="19840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E0C8D8-4481-8129-FBD3-46EB64FD753A}"/>
              </a:ext>
            </a:extLst>
          </p:cNvPr>
          <p:cNvSpPr txBox="1"/>
          <p:nvPr/>
        </p:nvSpPr>
        <p:spPr>
          <a:xfrm>
            <a:off x="4009040" y="1952867"/>
            <a:ext cx="92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hlinkClick r:id="rId3" tooltip="https://www.pngall.com/investigation-png"/>
              </a:rPr>
              <a:t>Cette photo</a:t>
            </a:r>
            <a:r>
              <a:rPr lang="fr-FR" sz="900" dirty="0"/>
              <a:t> par Auteur inconnu est soumise à la licence </a:t>
            </a:r>
            <a:r>
              <a:rPr lang="fr-FR" sz="900" dirty="0">
                <a:hlinkClick r:id="rId4" tooltip="https://creativecommons.org/licenses/by-nc/3.0/"/>
              </a:rPr>
              <a:t>CC BY-NC</a:t>
            </a:r>
            <a:endParaRPr lang="fr-FR" sz="9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10FBB8-1A17-C50D-D3E5-40F5E2EA6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91342" y="4730575"/>
            <a:ext cx="1700808" cy="1700808"/>
          </a:xfrm>
          <a:prstGeom prst="rect">
            <a:avLst/>
          </a:prstGeom>
        </p:spPr>
      </p:pic>
      <p:pic>
        <p:nvPicPr>
          <p:cNvPr id="7" name="Image 6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5525FAA-4C46-12BB-1F45-08586A982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239249" y="5091224"/>
            <a:ext cx="1352501" cy="134299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F48EB2A-2BFE-0AB7-FE10-DCD87703008B}"/>
              </a:ext>
            </a:extLst>
          </p:cNvPr>
          <p:cNvCxnSpPr>
            <a:cxnSpLocks/>
          </p:cNvCxnSpPr>
          <p:nvPr/>
        </p:nvCxnSpPr>
        <p:spPr>
          <a:xfrm flipH="1">
            <a:off x="1662806" y="3563519"/>
            <a:ext cx="707137" cy="9232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D903A41-7743-4EE6-D568-573060002704}"/>
              </a:ext>
            </a:extLst>
          </p:cNvPr>
          <p:cNvCxnSpPr>
            <a:cxnSpLocks/>
          </p:cNvCxnSpPr>
          <p:nvPr/>
        </p:nvCxnSpPr>
        <p:spPr>
          <a:xfrm>
            <a:off x="2999654" y="3563519"/>
            <a:ext cx="0" cy="92328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B876442-95F3-108A-4D22-89C6F5F5DDBC}"/>
              </a:ext>
            </a:extLst>
          </p:cNvPr>
          <p:cNvSpPr txBox="1"/>
          <p:nvPr/>
        </p:nvSpPr>
        <p:spPr>
          <a:xfrm>
            <a:off x="7805241" y="1860534"/>
            <a:ext cx="3855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Motivation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59314E-26F6-9ABC-1BA1-A2E61E9DAF9E}"/>
              </a:ext>
            </a:extLst>
          </p:cNvPr>
          <p:cNvSpPr txBox="1"/>
          <p:nvPr/>
        </p:nvSpPr>
        <p:spPr>
          <a:xfrm>
            <a:off x="8318126" y="3885254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/>
              <a:t>Recours</a:t>
            </a:r>
          </a:p>
        </p:txBody>
      </p:sp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5FB462-0C53-4623-61FB-26FD54A26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41" y="4486807"/>
            <a:ext cx="2911843" cy="2214954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EF61BA0-4B24-FA2F-E04B-B234B378A9E7}"/>
              </a:ext>
            </a:extLst>
          </p:cNvPr>
          <p:cNvCxnSpPr>
            <a:cxnSpLocks/>
          </p:cNvCxnSpPr>
          <p:nvPr/>
        </p:nvCxnSpPr>
        <p:spPr>
          <a:xfrm>
            <a:off x="3431704" y="3429000"/>
            <a:ext cx="651082" cy="91250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1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3ACC8-A0DE-4936-85B8-0EF13C55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704" y="183954"/>
            <a:ext cx="3275856" cy="619472"/>
          </a:xfrm>
        </p:spPr>
        <p:txBody>
          <a:bodyPr/>
          <a:lstStyle/>
          <a:p>
            <a:r>
              <a:rPr lang="fr-FR" dirty="0"/>
              <a:t>Transparence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7C1A33B-105A-4C08-A668-5C6CAA15F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9336" y="2276872"/>
            <a:ext cx="5017525" cy="376314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AB5BBC-E598-4F98-B1F4-674954C827C0}"/>
              </a:ext>
            </a:extLst>
          </p:cNvPr>
          <p:cNvSpPr txBox="1"/>
          <p:nvPr/>
        </p:nvSpPr>
        <p:spPr>
          <a:xfrm>
            <a:off x="119336" y="6040016"/>
            <a:ext cx="568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itie-guinee.org/rapport-itie-2014-3/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4" tooltip="https://creativecommons.org/licenses/by/3.0/"/>
              </a:rPr>
              <a:t>CC BY</a:t>
            </a:r>
            <a:endParaRPr lang="fr-FR" sz="9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218A88-8332-46B5-A148-3C0DF74BF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069370" y="1099976"/>
            <a:ext cx="4263232" cy="26645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BD2D87-2D08-4E1A-B856-EA85B019738A}"/>
              </a:ext>
            </a:extLst>
          </p:cNvPr>
          <p:cNvSpPr txBox="1"/>
          <p:nvPr/>
        </p:nvSpPr>
        <p:spPr>
          <a:xfrm>
            <a:off x="6069370" y="3949279"/>
            <a:ext cx="4263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6" tooltip="https://librescommeres.fr/read/314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7" tooltip="https://creativecommons.org/licenses/by-nc-nd/3.0/"/>
              </a:rPr>
              <a:t>CC BY-NC-ND</a:t>
            </a:r>
            <a:endParaRPr lang="fr-FR" sz="90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CB9266-2563-4269-BDEB-A093EC2B1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6822092" y="4538905"/>
            <a:ext cx="2906688" cy="163501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23DA246-6414-4A7D-B3AB-1BBECF6AE2F4}"/>
              </a:ext>
            </a:extLst>
          </p:cNvPr>
          <p:cNvSpPr txBox="1"/>
          <p:nvPr/>
        </p:nvSpPr>
        <p:spPr>
          <a:xfrm>
            <a:off x="6822092" y="6359029"/>
            <a:ext cx="290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9" tooltip="https://www.diginota.com/como-agregar-y-editar-subtitulos-de-un-video-en-tiktok/"/>
              </a:rPr>
              <a:t>Cette photo</a:t>
            </a:r>
            <a:r>
              <a:rPr lang="fr-FR" sz="900"/>
              <a:t> par Auteur inconnu est soumis à la licence </a:t>
            </a:r>
            <a:r>
              <a:rPr lang="fr-FR" sz="900">
                <a:hlinkClick r:id="rId10" tooltip="https://creativecommons.org/licenses/by-nc-sa/3.0/"/>
              </a:rPr>
              <a:t>CC BY-SA-NC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80518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BE579-9DF2-4CE8-6D4B-3085D50F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252" y="332656"/>
            <a:ext cx="3024336" cy="1612776"/>
          </a:xfrm>
        </p:spPr>
        <p:txBody>
          <a:bodyPr anchor="b">
            <a:normAutofit/>
          </a:bodyPr>
          <a:lstStyle/>
          <a:p>
            <a:r>
              <a:rPr lang="fr-FR" dirty="0"/>
              <a:t>Très grandes plateformes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A5911C-567F-3F5B-C605-3797112BA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059" r="38140" b="-1"/>
          <a:stretch/>
        </p:blipFill>
        <p:spPr>
          <a:xfrm>
            <a:off x="760412" y="762000"/>
            <a:ext cx="6400800" cy="5334000"/>
          </a:xfr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679819-A831-433D-2DBE-0BA15A807CF4}"/>
              </a:ext>
            </a:extLst>
          </p:cNvPr>
          <p:cNvSpPr txBox="1"/>
          <p:nvPr/>
        </p:nvSpPr>
        <p:spPr>
          <a:xfrm>
            <a:off x="4517540" y="5895945"/>
            <a:ext cx="26436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www.pacificdataintegrators.com/insights/MDM-makes-compliance-eas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fr-FR" sz="700">
              <a:solidFill>
                <a:srgbClr val="FFFF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D76606-F7FB-6C6C-457E-8AC62A39DB9E}"/>
              </a:ext>
            </a:extLst>
          </p:cNvPr>
          <p:cNvSpPr txBox="1"/>
          <p:nvPr/>
        </p:nvSpPr>
        <p:spPr>
          <a:xfrm>
            <a:off x="8251528" y="2493471"/>
            <a:ext cx="390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Risques systémiques</a:t>
            </a:r>
          </a:p>
          <a:p>
            <a:endParaRPr lang="fr-FR" sz="3200" dirty="0"/>
          </a:p>
          <a:p>
            <a:r>
              <a:rPr lang="fr-FR" sz="3200" dirty="0"/>
              <a:t>Audits</a:t>
            </a:r>
          </a:p>
          <a:p>
            <a:endParaRPr lang="fr-FR" sz="3200" dirty="0"/>
          </a:p>
          <a:p>
            <a:r>
              <a:rPr lang="fr-FR" sz="3200" dirty="0"/>
              <a:t>Accès aux données</a:t>
            </a:r>
          </a:p>
        </p:txBody>
      </p:sp>
    </p:spTree>
    <p:extLst>
      <p:ext uri="{BB962C8B-B14F-4D97-AF65-F5344CB8AC3E}">
        <p14:creationId xmlns:p14="http://schemas.microsoft.com/office/powerpoint/2010/main" val="331240329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ie informatique 16: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8_TF02901026_TF02901026.potx" id="{5B96A3B2-8F6C-4C57-AD71-65ECFD3B95A9}" vid="{BBAB43E6-1C62-4FD6-865E-EDACF7274DEC}"/>
    </a:ext>
  </a:extLst>
</a:theme>
</file>

<file path=ppt/theme/theme2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8515-0C12-46CF-BC7C-69B4A13CD5FA}">
  <ds:schemaRefs>
    <ds:schemaRef ds:uri="http://purl.org/dc/terms/"/>
    <ds:schemaRef ds:uri="http://purl.org/dc/dcmitype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 informatique 16:9</Template>
  <TotalTime>239</TotalTime>
  <Words>272</Words>
  <Application>Microsoft Office PowerPoint</Application>
  <PresentationFormat>Grand écran</PresentationFormat>
  <Paragraphs>41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Candara</vt:lpstr>
      <vt:lpstr>Consolas</vt:lpstr>
      <vt:lpstr>Technologie informatique 16:9</vt:lpstr>
      <vt:lpstr>Le Digital Services Act</vt:lpstr>
      <vt:lpstr>Retour en 2000 : la directive e-commerce</vt:lpstr>
      <vt:lpstr>Un point de départ inchangé</vt:lpstr>
      <vt:lpstr>Injonctions d’agir et d’informer : l’inertie sanctionnée</vt:lpstr>
      <vt:lpstr>Examen par les plateformes : le déclenchement</vt:lpstr>
      <vt:lpstr>Les fondements de la décision</vt:lpstr>
      <vt:lpstr>Des garanties</vt:lpstr>
      <vt:lpstr>Transparence</vt:lpstr>
      <vt:lpstr>Très grandes plateformes</vt:lpstr>
      <vt:lpstr>Sanctions</vt:lpstr>
      <vt:lpstr>Conclusion : quels rôles pour les différents acteurs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Emmanuel Netter</dc:creator>
  <cp:lastModifiedBy>NETTER Emmanuel</cp:lastModifiedBy>
  <cp:revision>14</cp:revision>
  <dcterms:created xsi:type="dcterms:W3CDTF">2022-02-02T07:47:42Z</dcterms:created>
  <dcterms:modified xsi:type="dcterms:W3CDTF">2023-10-10T13:32:35Z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