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9" r:id="rId5"/>
    <p:sldId id="311" r:id="rId6"/>
    <p:sldId id="295" r:id="rId7"/>
    <p:sldId id="294" r:id="rId8"/>
    <p:sldId id="305" r:id="rId9"/>
    <p:sldId id="312" r:id="rId10"/>
    <p:sldId id="306" r:id="rId11"/>
    <p:sldId id="313" r:id="rId12"/>
    <p:sldId id="314" r:id="rId13"/>
    <p:sldId id="315" r:id="rId14"/>
    <p:sldId id="316" r:id="rId15"/>
    <p:sldId id="301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E96CB-B514-4B9A-8EF3-725B1CE53293}" v="10" dt="2023-12-03T20:56:2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94558" autoAdjust="0"/>
  </p:normalViewPr>
  <p:slideViewPr>
    <p:cSldViewPr snapToGrid="0">
      <p:cViewPr varScale="1">
        <p:scale>
          <a:sx n="121" d="100"/>
          <a:sy n="121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8E82EC-4045-7857-526D-ACBE9A383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B8F9F-84D8-1D0F-055A-CF6B1F557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E93A-DF95-0846-9172-206C831A8F3D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DB7AF-AF31-AB9E-A4F6-02A2B2C7D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"La Vigilance, pointe avancée de l'obligation de Compliance", 5 décembre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743CC6-596A-B167-3D4D-8CF5D0B43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CC68-8D10-F74A-91DD-A49B4F43F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977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3B5A-21DF-4BBB-8059-B6B192FC641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"La Vigilance, pointe avancée de l'obligation de Compliance", 5 décembre 2023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orme libre : Forme 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de colonne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Colloque « La Vigilance, pointe avancée de l'Obligation de Compliance », 5 décembre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Colloque « La Vigilance, pointe avancée de l'Obligation de Compliance », 5 décembre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endParaRPr lang="en-US" sz="1600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graphiqu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50" name="Espace réservé d’image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1" name="Espace réservé d’image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2" name="Espace réservé d’image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3" name="Espace réservé d’image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hronologi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keyboard/c/complianc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informe.com/tech-telecom/article/blocage-des-sites-porno-le-sort-de-xnxx-xvideos-et-pornhub-bientot-tranche_1185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hyperlink" Target="https://www.cnil.fr/fr/verification-de-lage-en-ligne-trouver-lequilibre-entre-protection-des-mineurs-et-respect-de-la-v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ext.ink/1959/le-dma-et-casse-tete-interoperabilite-messageries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tter.fr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09Ovt2t6Sg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fl.org/2016/03/google-servono-hard-disk-nuovi-per-i-data-ceter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advox.globalvoices.org/2020/10/21/who-is-selling-ukrainians-personal-data-online-and-for-what-purposes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listednews.com/article/80352/as-us-government-report-reveals-facial-recognition-tech-widely-used-weflinked-israeli-facial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01net.com/actualites/pourquoi-et-comment-apple-va-etre-contraint-de-tout-changer-dans-ios-17.html" TargetMode="External"/><Relationship Id="rId13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piqsels.com/fr/search?q=fatigu%C3%A9&amp;page=199" TargetMode="External"/><Relationship Id="rId12" Type="http://schemas.openxmlformats.org/officeDocument/2006/relationships/hyperlink" Target="https://guidomb.blog/2017/05/11/big-brother-privacy-issues-and-the-quest-of-the-kurzgesagt-d90a6b37c635.html" TargetMode="External"/><Relationship Id="rId2" Type="http://schemas.openxmlformats.org/officeDocument/2006/relationships/hyperlink" Target="https://www.cnil.fr/fr/reglement-europeen-protection-donnees/chapitre3#Article2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11" Type="http://schemas.openxmlformats.org/officeDocument/2006/relationships/image" Target="../media/image13.jpeg"/><Relationship Id="rId5" Type="http://schemas.openxmlformats.org/officeDocument/2006/relationships/hyperlink" Target="https://cyber.gouv.fr/sites/default/files/2021/03/anssi-guide-mecanismes_crypto-2.04.pdf" TargetMode="External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commons.wikimedia.org/wiki/File:Prison.jpg" TargetMode="External"/><Relationship Id="rId4" Type="http://schemas.openxmlformats.org/officeDocument/2006/relationships/hyperlink" Target="https://management-datascience.org/articles/3775/" TargetMode="External"/><Relationship Id="rId9" Type="http://schemas.openxmlformats.org/officeDocument/2006/relationships/image" Target="../media/image12.jpg"/><Relationship Id="rId1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blicdomainpictures.net/view-image.php?image=32750&amp;picture=okay-i-did-it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www.security-insider.de/cybersecurity-im-jahr-2017-a-63907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il.fr/fr/reglement-europeen-protection-donnees/chapitre3#Article20" TargetMode="External"/><Relationship Id="rId2" Type="http://schemas.openxmlformats.org/officeDocument/2006/relationships/hyperlink" Target="https://www.cnil.fr/fr/reglement-europeen-protection-donnees/chapitre2#Article8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nil.fr/sites/cnil/files/2023-04/cnil_guide_securite_des_donnees_personnelles-2023.pdf" TargetMode="External"/><Relationship Id="rId5" Type="http://schemas.openxmlformats.org/officeDocument/2006/relationships/hyperlink" Target="https://www.cnil.fr/fr/lanonymisation-de-donnees-personnelles" TargetMode="External"/><Relationship Id="rId4" Type="http://schemas.openxmlformats.org/officeDocument/2006/relationships/hyperlink" Target="https://www.cnil.fr/fr/reglement-europeen-protection-donnees/chapitre3#Article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que-guarantee-card-credit-card-229830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File:WhatsApp_logo-color-vertical.sv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bf.fr/uploads/2021/02/MEMO_08_DSP2.pdf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hyperlink" Target="https://www.01net.com/actualites/contraint-et-force-google-prend-des-engagements-pour-faciliter-le-transfert-des-donne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84" y="569769"/>
            <a:ext cx="4997154" cy="3311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Les technologies disponibles, prescrites ou proscrites</a:t>
            </a:r>
            <a:endParaRPr lang="en-US" sz="4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884" y="4392460"/>
            <a:ext cx="3834392" cy="16042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/>
              <a:t>Emmanuel Netter</a:t>
            </a:r>
          </a:p>
          <a:p>
            <a:pPr>
              <a:lnSpc>
                <a:spcPct val="120000"/>
              </a:lnSpc>
            </a:pPr>
            <a:endParaRPr lang="en-US" sz="1800" b="1" cap="all" spc="300"/>
          </a:p>
          <a:p>
            <a:pPr>
              <a:lnSpc>
                <a:spcPct val="120000"/>
              </a:lnSpc>
            </a:pPr>
            <a:r>
              <a:rPr lang="en-US" sz="1400" b="1" cap="all" spc="300"/>
              <a:t>Professeur de droit privé</a:t>
            </a:r>
          </a:p>
          <a:p>
            <a:pPr>
              <a:lnSpc>
                <a:spcPct val="120000"/>
              </a:lnSpc>
            </a:pPr>
            <a:r>
              <a:rPr lang="en-US" sz="1400" b="1" cap="all" spc="300"/>
              <a:t>Université de strasbourg</a:t>
            </a:r>
            <a:endParaRPr lang="en-US" sz="1400" b="1" cap="all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3CF2725B-8BAD-4651-8A3F-80E7338713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096000" y="2072736"/>
            <a:ext cx="5562600" cy="37130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4AE8B01-2B23-3359-3A8E-CD1463A9FBB4}"/>
              </a:ext>
            </a:extLst>
          </p:cNvPr>
          <p:cNvSpPr txBox="1"/>
          <p:nvPr/>
        </p:nvSpPr>
        <p:spPr>
          <a:xfrm>
            <a:off x="9319498" y="5089744"/>
            <a:ext cx="23391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www.picpedia.org/keyboard/c/complian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AE4AB23E-DAAF-49EC-3440-330A1FD7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866" y="128467"/>
            <a:ext cx="2455734" cy="137590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0EB185-AA3A-6C3C-806C-7FEDB526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69394-254F-7AD8-79F4-8850EC7C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0504" y="6398878"/>
            <a:ext cx="6915018" cy="365125"/>
          </a:xfrm>
        </p:spPr>
        <p:txBody>
          <a:bodyPr/>
          <a:lstStyle/>
          <a:p>
            <a:r>
              <a:rPr lang="fr-FR" dirty="0"/>
              <a:t>Colloque « La Vigilance, pointe avancée de l'Obligation de Compliance », 5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7B73B-B716-7B77-5537-B3F453B9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 – Briques élémentaires à inventer ?</a:t>
            </a:r>
            <a:br>
              <a:rPr lang="fr-FR" dirty="0"/>
            </a:br>
            <a:r>
              <a:rPr lang="fr-FR" dirty="0"/>
              <a:t>Le cas du contrôle d’âge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168663-7423-8D46-600A-1EE8A79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4EA3EA-4A41-17D5-8422-474B8ABA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mage 5" descr="Une image contenant texte, capture d’écran, Site web, Page web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A0EF06FD-39A3-E2D5-3F48-67069B0C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9" y="2785241"/>
            <a:ext cx="6149300" cy="3294897"/>
          </a:xfrm>
          <a:prstGeom prst="rect">
            <a:avLst/>
          </a:prstGeom>
        </p:spPr>
      </p:pic>
      <p:pic>
        <p:nvPicPr>
          <p:cNvPr id="8" name="Image 7" descr="Une image contenant texte, Visage humain, clipart, illustration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417987A4-EA35-963C-E91E-6E0A06097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336" y="2785241"/>
            <a:ext cx="5429235" cy="33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7B73B-B716-7B77-5537-B3F453B9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 – Briques élémentaires à inventer ?</a:t>
            </a:r>
            <a:br>
              <a:rPr lang="fr-FR" dirty="0"/>
            </a:br>
            <a:r>
              <a:rPr lang="fr-FR" dirty="0"/>
              <a:t>Le cas des messageries sécurisées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168663-7423-8D46-600A-1EE8A79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4EA3EA-4A41-17D5-8422-474B8ABA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Image 6" descr="Une image contenant texte, capture d’écran, Police, logo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C0C86A44-2097-55A5-6018-7D10CCD6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56" y="2239237"/>
            <a:ext cx="8368458" cy="37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/>
          <a:lstStyle/>
          <a:p>
            <a:pPr algn="ctr" rtl="0"/>
            <a:r>
              <a:rPr lang="fr" dirty="0"/>
              <a:t>Merci pour votre attention</a:t>
            </a:r>
          </a:p>
        </p:txBody>
      </p: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-2017"/>
            <a:ext cx="4966447" cy="6835539"/>
          </a:xfrm>
        </p:spPr>
      </p:pic>
      <p:sp>
        <p:nvSpPr>
          <p:cNvPr id="35" name="Espace réservé du pied de page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2822797" cy="365125"/>
          </a:xfrm>
        </p:spPr>
        <p:txBody>
          <a:bodyPr rtlCol="0">
            <a:normAutofit fontScale="775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>
            <a:normAutofit/>
          </a:bodyPr>
          <a:lstStyle/>
          <a:p>
            <a:pPr algn="ctr" rtl="0"/>
            <a:endParaRPr lang="fr" sz="4400" dirty="0">
              <a:hlinkClick r:id="rId3"/>
            </a:endParaRPr>
          </a:p>
          <a:p>
            <a:pPr algn="ctr" rtl="0"/>
            <a:r>
              <a:rPr lang="fr" sz="4400" dirty="0">
                <a:hlinkClick r:id="rId3"/>
              </a:rPr>
              <a:t>www.enetter.fr</a:t>
            </a:r>
            <a:endParaRPr lang="fr" sz="4400" dirty="0"/>
          </a:p>
          <a:p>
            <a:pPr algn="ctr" rtl="0"/>
            <a:endParaRPr lang="fr" sz="4400" dirty="0"/>
          </a:p>
          <a:p>
            <a:pPr algn="ctr" rtl="0"/>
            <a:r>
              <a:rPr lang="fr-FR" sz="4400" dirty="0"/>
              <a:t>p</a:t>
            </a:r>
            <a:r>
              <a:rPr lang="fr" sz="4400" dirty="0" err="1"/>
              <a:t>age</a:t>
            </a:r>
            <a:r>
              <a:rPr lang="fr" sz="4400" dirty="0"/>
              <a:t> « contact »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9C547C-C2F1-493E-9B64-E089F9D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/>
          <a:lstStyle/>
          <a:p>
            <a:pPr rtl="0"/>
            <a:fld id="{312CC964-A50B-4C29-B4E4-2C30BB34CCF3}" type="slidenum">
              <a:rPr lang="en-US" smtClean="0"/>
              <a:pPr rtl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Visage humain, personne, habits, plante d’intérieur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6257E6C4-70CD-9D61-30A2-29B7D5D1A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641" y="1074831"/>
            <a:ext cx="6139120" cy="465678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14550C-A237-AE52-13AA-38604C91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636" y="6547945"/>
            <a:ext cx="11039088" cy="23515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Colloque « La Vigilance, pointe avancée de l'Obligation de Compliance », 5 décembre 2023</a:t>
            </a:r>
            <a:endParaRPr lang="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50918D-0C07-EBDC-6575-A8A53821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DC3B116-AC7A-FF49-446F-AD79982A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50" y="1814133"/>
            <a:ext cx="5421709" cy="28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399C3-3EDC-4898-A2E4-D8ACEE6A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/>
          <a:lstStyle/>
          <a:p>
            <a:pPr rtl="0"/>
            <a:r>
              <a:rPr lang="fr"/>
              <a:t>Introduction</a:t>
            </a:r>
          </a:p>
        </p:txBody>
      </p:sp>
      <p:pic>
        <p:nvPicPr>
          <p:cNvPr id="7" name="Espace réservé d’image 6">
            <a:extLst>
              <a:ext uri="{FF2B5EF4-FFF2-40B4-BE49-F238E27FC236}">
                <a16:creationId xmlns:a16="http://schemas.microsoft.com/office/drawing/2014/main" id="{F718B2F1-208E-4A1D-9716-513B0D7093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27688"/>
            <a:ext cx="4742121" cy="2875000"/>
          </a:xfrm>
        </p:spPr>
      </p:pic>
      <p:pic>
        <p:nvPicPr>
          <p:cNvPr id="9" name="Espace réservé d’image 8">
            <a:extLst>
              <a:ext uri="{FF2B5EF4-FFF2-40B4-BE49-F238E27FC236}">
                <a16:creationId xmlns:a16="http://schemas.microsoft.com/office/drawing/2014/main" id="{D8F748D4-DB82-42E3-894A-0552C0FD2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5" y="3691139"/>
            <a:ext cx="5178056" cy="2908341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130D8-AD6A-4638-9059-32675984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3" y="2183035"/>
            <a:ext cx="5355266" cy="3171360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" dirty="0"/>
              <a:t>Outils de vigilance / objets de vigilance 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" dirty="0"/>
              <a:t>Qu’est-ce qu’une technologie 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" dirty="0"/>
              <a:t>Neutralité technique / référentiels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" dirty="0"/>
              <a:t>Puissance / dangers</a:t>
            </a:r>
          </a:p>
        </p:txBody>
      </p:sp>
      <p:sp>
        <p:nvSpPr>
          <p:cNvPr id="182" name="Espace réservé du pied de page 181">
            <a:extLst>
              <a:ext uri="{FF2B5EF4-FFF2-40B4-BE49-F238E27FC236}">
                <a16:creationId xmlns:a16="http://schemas.microsoft.com/office/drawing/2014/main" id="{8BB1C063-9855-4E9A-936C-931C7C65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183" name="Espace réservé du numéro de diapositive 182">
            <a:extLst>
              <a:ext uri="{FF2B5EF4-FFF2-40B4-BE49-F238E27FC236}">
                <a16:creationId xmlns:a16="http://schemas.microsoft.com/office/drawing/2014/main" id="{29707739-DA1E-4E29-A977-FC44841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/>
          <a:lstStyle/>
          <a:p>
            <a:pPr rtl="0"/>
            <a:fld id="{312CC964-A50B-4C29-B4E4-2C30BB34CCF3}" type="slidenum">
              <a:rPr lang="en-US" smtClean="0"/>
              <a:pPr rtl="0"/>
              <a:t>3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CD23D0-9E71-EFB5-AB5A-58161DFE4A0E}"/>
              </a:ext>
            </a:extLst>
          </p:cNvPr>
          <p:cNvSpPr txBox="1"/>
          <p:nvPr/>
        </p:nvSpPr>
        <p:spPr>
          <a:xfrm>
            <a:off x="1" y="2902688"/>
            <a:ext cx="4742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://www.lffl.org/2016/03/google-servono-hard-disk-nuovi-per-i-data-ceter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6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C978D4-D04C-BDF1-D89C-A961A89F2C56}"/>
              </a:ext>
            </a:extLst>
          </p:cNvPr>
          <p:cNvSpPr txBox="1"/>
          <p:nvPr/>
        </p:nvSpPr>
        <p:spPr>
          <a:xfrm>
            <a:off x="-5" y="6599480"/>
            <a:ext cx="5178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advox.globalvoices.org/2020/10/21/who-is-selling-ukrainians-personal-data-online-and-for-what-purposes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79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D8101-4ED5-4D91-9EFA-B0E7C1E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9" y="2559479"/>
            <a:ext cx="4704283" cy="3273552"/>
          </a:xfrm>
        </p:spPr>
        <p:txBody>
          <a:bodyPr rtlCol="0"/>
          <a:lstStyle/>
          <a:p>
            <a:pPr rtl="0"/>
            <a:r>
              <a:rPr lang="fr" dirty="0"/>
              <a:t>Les technologies proscrites</a:t>
            </a:r>
          </a:p>
        </p:txBody>
      </p:sp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5A5996C8-9A00-4071-B24A-D1B22DDFA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630474" y="3"/>
            <a:ext cx="8152992" cy="4581079"/>
          </a:xfrm>
        </p:spPr>
      </p:pic>
      <p:pic>
        <p:nvPicPr>
          <p:cNvPr id="10" name="Espace réservé d’image 9">
            <a:extLst>
              <a:ext uri="{FF2B5EF4-FFF2-40B4-BE49-F238E27FC236}">
                <a16:creationId xmlns:a16="http://schemas.microsoft.com/office/drawing/2014/main" id="{C2C517CC-DCFE-4E86-A4E5-F5BFD7BF6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7243070" y="1396244"/>
            <a:ext cx="4948931" cy="4948931"/>
          </a:xfrm>
        </p:spPr>
      </p:pic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90D6ECDF-A0E4-4308-967E-8BAC3E85A4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/>
        </p:blipFill>
        <p:spPr>
          <a:xfrm>
            <a:off x="4563022" y="4574265"/>
            <a:ext cx="4418465" cy="229898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BEF211-CE6E-3CF9-0AB9-2C6FC5D079B7}"/>
              </a:ext>
            </a:extLst>
          </p:cNvPr>
          <p:cNvSpPr txBox="1"/>
          <p:nvPr/>
        </p:nvSpPr>
        <p:spPr>
          <a:xfrm>
            <a:off x="1023909" y="463893"/>
            <a:ext cx="8152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blacklistednews.com/article/80352/as-us-government-report-reveals-facial-recognition-tech-widely-used-weflinked-israeli-facial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6" tooltip="https://creativecommons.org/licenses/by/3.0/"/>
              </a:rPr>
              <a:t>CC BY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8715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5FF8487-12CC-455B-BB28-092AAA3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</p:spPr>
        <p:txBody>
          <a:bodyPr rtlCol="0"/>
          <a:lstStyle/>
          <a:p>
            <a:pPr rtl="0"/>
            <a:r>
              <a:rPr lang="fr" dirty="0"/>
              <a:t>Pourquoi interdire…</a:t>
            </a:r>
            <a:br>
              <a:rPr lang="fr" dirty="0"/>
            </a:br>
            <a:r>
              <a:rPr lang="fr" dirty="0"/>
              <a:t>ou limiter ?</a:t>
            </a:r>
          </a:p>
        </p:txBody>
      </p:sp>
      <p:pic>
        <p:nvPicPr>
          <p:cNvPr id="25" name="Espace réservé d’image 24">
            <a:hlinkClick r:id="rId2"/>
            <a:extLst>
              <a:ext uri="{FF2B5EF4-FFF2-40B4-BE49-F238E27FC236}">
                <a16:creationId xmlns:a16="http://schemas.microsoft.com/office/drawing/2014/main" id="{192E2443-3386-4F13-B458-B0DF7511A5F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55547" y="2490650"/>
            <a:ext cx="2685504" cy="1771100"/>
          </a:xfr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CC19BCA-4923-4952-996B-EDA82BCF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154" y="4685280"/>
            <a:ext cx="1963236" cy="365760"/>
          </a:xfrm>
        </p:spPr>
        <p:txBody>
          <a:bodyPr rtlCol="0"/>
          <a:lstStyle/>
          <a:p>
            <a:pPr rtl="0"/>
            <a:r>
              <a:rPr lang="fr" dirty="0"/>
              <a:t>Transparence, explicabilité</a:t>
            </a:r>
          </a:p>
        </p:txBody>
      </p:sp>
      <p:pic>
        <p:nvPicPr>
          <p:cNvPr id="27" name="Espace réservé d’image 26">
            <a:hlinkClick r:id="rId5"/>
            <a:extLst>
              <a:ext uri="{FF2B5EF4-FFF2-40B4-BE49-F238E27FC236}">
                <a16:creationId xmlns:a16="http://schemas.microsoft.com/office/drawing/2014/main" id="{2E18694F-192C-45F7-A79D-A6644797BC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496062" y="2479164"/>
            <a:ext cx="2645582" cy="1771100"/>
          </a:xfr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7A0AB77-FE60-4102-A808-335BC24E995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70126" y="4794757"/>
            <a:ext cx="1963236" cy="365760"/>
          </a:xfrm>
        </p:spPr>
        <p:txBody>
          <a:bodyPr rtlCol="0"/>
          <a:lstStyle/>
          <a:p>
            <a:pPr rtl="0"/>
            <a:r>
              <a:rPr lang="fr" dirty="0"/>
              <a:t>Obsolescence</a:t>
            </a:r>
          </a:p>
        </p:txBody>
      </p:sp>
      <p:pic>
        <p:nvPicPr>
          <p:cNvPr id="29" name="Espace réservé d’image 28">
            <a:hlinkClick r:id="rId8"/>
            <a:extLst>
              <a:ext uri="{FF2B5EF4-FFF2-40B4-BE49-F238E27FC236}">
                <a16:creationId xmlns:a16="http://schemas.microsoft.com/office/drawing/2014/main" id="{AD3CA8A0-C478-4601-B591-250B0F58C3E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6496654" y="2522294"/>
            <a:ext cx="2464886" cy="1707813"/>
          </a:xfr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7A6FC1-6929-4A5F-90E7-8D66A6079B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82947" y="4685280"/>
            <a:ext cx="1963236" cy="365760"/>
          </a:xfrm>
        </p:spPr>
        <p:txBody>
          <a:bodyPr rtlCol="0"/>
          <a:lstStyle/>
          <a:p>
            <a:pPr rtl="0"/>
            <a:r>
              <a:rPr lang="fr" dirty="0"/>
              <a:t>Effets anti-concurrentiels</a:t>
            </a:r>
          </a:p>
        </p:txBody>
      </p:sp>
      <p:pic>
        <p:nvPicPr>
          <p:cNvPr id="31" name="Espace réservé d’image 30">
            <a:extLst>
              <a:ext uri="{FF2B5EF4-FFF2-40B4-BE49-F238E27FC236}">
                <a16:creationId xmlns:a16="http://schemas.microsoft.com/office/drawing/2014/main" id="{2215E562-117D-4476-B492-A2B90FA2485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9316551" y="2533782"/>
            <a:ext cx="2310139" cy="1684838"/>
          </a:xfr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6AF93C3-3990-4E16-BC70-CEEBCF7E9B7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490003" y="4695304"/>
            <a:ext cx="1963236" cy="99453"/>
          </a:xfrm>
        </p:spPr>
        <p:txBody>
          <a:bodyPr rtlCol="0"/>
          <a:lstStyle/>
          <a:p>
            <a:pPr rtl="0"/>
            <a:r>
              <a:rPr lang="fr" dirty="0"/>
              <a:t>Caractère </a:t>
            </a:r>
            <a:r>
              <a:rPr lang="fr" dirty="0" err="1"/>
              <a:t>intrustif</a:t>
            </a:r>
            <a:endParaRPr lang="fr" dirty="0"/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F44FB830-1437-400F-A377-489B315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97124BB6-5243-455D-83FF-AE2077E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/>
          <a:lstStyle/>
          <a:p>
            <a:pPr rtl="0"/>
            <a:fld id="{312CC964-A50B-4C29-B4E4-2C30BB34CCF3}" type="slidenum">
              <a:rPr lang="en-US" smtClean="0"/>
              <a:pPr rtl="0"/>
              <a:t>5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D8348E-CF0C-91F0-1B79-60CF20C9E758}"/>
              </a:ext>
            </a:extLst>
          </p:cNvPr>
          <p:cNvSpPr txBox="1"/>
          <p:nvPr/>
        </p:nvSpPr>
        <p:spPr>
          <a:xfrm>
            <a:off x="1143000" y="1915557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4" tooltip="https://management-datascience.org/articles/3775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3" tooltip="https://creativecommons.org/licenses/by-nd/3.0/"/>
              </a:rPr>
              <a:t>CC BY-ND</a:t>
            </a:r>
            <a:endParaRPr lang="fr-FR" sz="9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144F84-9A41-6BB7-4619-4B3386A7ABFB}"/>
              </a:ext>
            </a:extLst>
          </p:cNvPr>
          <p:cNvSpPr txBox="1"/>
          <p:nvPr/>
        </p:nvSpPr>
        <p:spPr>
          <a:xfrm>
            <a:off x="6440044" y="1868597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0" tooltip="https://commons.wikimedia.org/wiki/File:Prison.jp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4" tooltip="https://creativecommons.org/licenses/by-sa/3.0/"/>
              </a:rPr>
              <a:t>CC BY-SA</a:t>
            </a:r>
            <a:endParaRPr lang="fr-FR" sz="9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B48074-34E6-AFC2-A18E-659F9C69F0D9}"/>
              </a:ext>
            </a:extLst>
          </p:cNvPr>
          <p:cNvSpPr txBox="1"/>
          <p:nvPr/>
        </p:nvSpPr>
        <p:spPr>
          <a:xfrm>
            <a:off x="9042263" y="1828028"/>
            <a:ext cx="244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2" tooltip="https://guidomb.blog/2017/05/11/big-brother-privacy-issues-and-the-quest-of-the-kurzgesagt-d90a6b37c635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5" tooltip="https://creativecommons.org/licenses/by-nc-sa/3.0/"/>
              </a:rPr>
              <a:t>CC BY-SA-NC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7607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D8101-4ED5-4D91-9EFA-B0E7C1E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9" y="2559479"/>
            <a:ext cx="4704283" cy="3273552"/>
          </a:xfrm>
        </p:spPr>
        <p:txBody>
          <a:bodyPr rtlCol="0"/>
          <a:lstStyle/>
          <a:p>
            <a:pPr rtl="0"/>
            <a:r>
              <a:rPr lang="fr" dirty="0"/>
              <a:t>Les technologies « disponibles »</a:t>
            </a:r>
          </a:p>
        </p:txBody>
      </p:sp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5A5996C8-9A00-4071-B24A-D1B22DDFA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3634900" y="3"/>
            <a:ext cx="8144140" cy="4581079"/>
          </a:xfrm>
        </p:spPr>
      </p:pic>
      <p:pic>
        <p:nvPicPr>
          <p:cNvPr id="10" name="Espace réservé d’image 9">
            <a:extLst>
              <a:ext uri="{FF2B5EF4-FFF2-40B4-BE49-F238E27FC236}">
                <a16:creationId xmlns:a16="http://schemas.microsoft.com/office/drawing/2014/main" id="{C2C517CC-DCFE-4E86-A4E5-F5BFD7BF6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243070" y="1396244"/>
            <a:ext cx="4948931" cy="4948931"/>
          </a:xfrm>
        </p:spPr>
      </p:pic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90D6ECDF-A0E4-4308-967E-8BAC3E85A4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622763" y="4574265"/>
            <a:ext cx="2298983" cy="2298983"/>
          </a:xfrm>
        </p:spPr>
      </p:pic>
    </p:spTree>
    <p:extLst>
      <p:ext uri="{BB962C8B-B14F-4D97-AF65-F5344CB8AC3E}">
        <p14:creationId xmlns:p14="http://schemas.microsoft.com/office/powerpoint/2010/main" val="273744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8CD2A-2EC1-4055-AE20-4A35A179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" dirty="0"/>
              <a:t>Les technologies « disponibles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14164C-CD4F-433C-8B7E-A0156DB2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/>
          <a:lstStyle/>
          <a:p>
            <a:pPr rtl="0"/>
            <a:r>
              <a:rPr lang="fr" dirty="0"/>
              <a:t>A exploiter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237F4-D8FA-4EB0-8875-57E81F3EA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>
            <a:normAutofit fontScale="92500" lnSpcReduction="10000"/>
          </a:bodyPr>
          <a:lstStyle/>
          <a:p>
            <a:pPr rtl="0">
              <a:lnSpc>
                <a:spcPct val="150000"/>
              </a:lnSpc>
            </a:pPr>
            <a:r>
              <a:rPr lang="fr" sz="2800" dirty="0">
                <a:hlinkClick r:id="rId2"/>
              </a:rPr>
              <a:t>Réalité du consentement</a:t>
            </a:r>
            <a:r>
              <a:rPr lang="fr" sz="2800" dirty="0"/>
              <a:t>, par les parents, au </a:t>
            </a:r>
            <a:r>
              <a:rPr lang="fr" sz="2800" b="1" dirty="0"/>
              <a:t>traitement de données de leurs enfants</a:t>
            </a:r>
          </a:p>
          <a:p>
            <a:pPr rtl="0">
              <a:lnSpc>
                <a:spcPct val="150000"/>
              </a:lnSpc>
            </a:pPr>
            <a:r>
              <a:rPr lang="fr" sz="2800" b="1" dirty="0">
                <a:hlinkClick r:id="rId3"/>
              </a:rPr>
              <a:t>Portabilité</a:t>
            </a:r>
            <a:r>
              <a:rPr lang="fr" sz="2800" dirty="0"/>
              <a:t> : format des données</a:t>
            </a:r>
          </a:p>
          <a:p>
            <a:pPr rtl="0">
              <a:lnSpc>
                <a:spcPct val="150000"/>
              </a:lnSpc>
            </a:pPr>
            <a:r>
              <a:rPr lang="fr" sz="2800" dirty="0"/>
              <a:t>Propagation des demandes </a:t>
            </a:r>
            <a:r>
              <a:rPr lang="fr" sz="2800" b="1" dirty="0">
                <a:hlinkClick r:id="rId4"/>
              </a:rPr>
              <a:t>d’effacement</a:t>
            </a:r>
            <a:endParaRPr lang="fr" sz="2800" b="1" dirty="0"/>
          </a:p>
          <a:p>
            <a:pPr rtl="0"/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A2ABE5-0226-49ED-8CCF-C68A5DC8C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/>
          <a:lstStyle/>
          <a:p>
            <a:pPr rtl="0"/>
            <a:r>
              <a:rPr lang="fr" dirty="0"/>
              <a:t>A contrecarrer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5028CE-DA21-47EC-B483-3CE6A8E62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>
            <a:normAutofit fontScale="92500" lnSpcReduction="10000"/>
          </a:bodyPr>
          <a:lstStyle/>
          <a:p>
            <a:pPr rtl="0">
              <a:lnSpc>
                <a:spcPct val="160000"/>
              </a:lnSpc>
            </a:pPr>
            <a:r>
              <a:rPr lang="fr" sz="2800" dirty="0">
                <a:hlinkClick r:id="rId5"/>
              </a:rPr>
              <a:t>Jeux de données « </a:t>
            </a:r>
            <a:r>
              <a:rPr lang="fr" sz="2800" b="1" dirty="0">
                <a:hlinkClick r:id="rId5"/>
              </a:rPr>
              <a:t>anonymes</a:t>
            </a:r>
            <a:r>
              <a:rPr lang="fr" sz="2800" dirty="0">
                <a:hlinkClick r:id="rId5"/>
              </a:rPr>
              <a:t> » </a:t>
            </a:r>
            <a:r>
              <a:rPr lang="fr" sz="2800" dirty="0"/>
              <a:t>: à tester contre les technologies disponibles à un instant donné</a:t>
            </a:r>
          </a:p>
          <a:p>
            <a:pPr rtl="0">
              <a:lnSpc>
                <a:spcPct val="160000"/>
              </a:lnSpc>
            </a:pPr>
            <a:r>
              <a:rPr lang="fr" sz="2800" dirty="0">
                <a:hlinkClick r:id="rId6"/>
              </a:rPr>
              <a:t>Obligations de </a:t>
            </a:r>
            <a:r>
              <a:rPr lang="fr" sz="2800" b="1" dirty="0">
                <a:hlinkClick r:id="rId6"/>
              </a:rPr>
              <a:t>sécurité</a:t>
            </a:r>
            <a:r>
              <a:rPr lang="fr" sz="2800" dirty="0">
                <a:hlinkClick r:id="rId6"/>
              </a:rPr>
              <a:t> </a:t>
            </a:r>
            <a:r>
              <a:rPr lang="fr" sz="2800" dirty="0"/>
              <a:t>: la lance et le bouclier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B6C385-03DD-40B8-8F1B-4E62C60C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rtlCol="0"/>
          <a:lstStyle/>
          <a:p>
            <a:pPr rtl="0"/>
            <a:r>
              <a:rPr lang="fr-FR"/>
              <a:t>Colloque « La Vigilance, pointe avancée de l'Obligation de Compliance », 5 décembre 2023</a:t>
            </a:r>
            <a:endParaRPr lang="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229A0-1321-49E2-9958-3B1F86E2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/>
          <a:lstStyle/>
          <a:p>
            <a:pPr rtl="0"/>
            <a:fld id="{312CC964-A50B-4C29-B4E4-2C30BB34CCF3}" type="slidenum">
              <a:rPr lang="en-US" smtClean="0"/>
              <a:pPr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5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D8101-4ED5-4D91-9EFA-B0E7C1E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9" y="2559479"/>
            <a:ext cx="4704283" cy="3273552"/>
          </a:xfrm>
        </p:spPr>
        <p:txBody>
          <a:bodyPr rtlCol="0"/>
          <a:lstStyle/>
          <a:p>
            <a:pPr rtl="0"/>
            <a:r>
              <a:rPr lang="fr" dirty="0"/>
              <a:t>Les technologies prescrites</a:t>
            </a:r>
          </a:p>
        </p:txBody>
      </p:sp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5A5996C8-9A00-4071-B24A-D1B22DDFA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463728" y="3"/>
            <a:ext cx="6486483" cy="4581079"/>
          </a:xfrm>
        </p:spPr>
      </p:pic>
      <p:pic>
        <p:nvPicPr>
          <p:cNvPr id="10" name="Espace réservé d’image 9">
            <a:extLst>
              <a:ext uri="{FF2B5EF4-FFF2-40B4-BE49-F238E27FC236}">
                <a16:creationId xmlns:a16="http://schemas.microsoft.com/office/drawing/2014/main" id="{C2C517CC-DCFE-4E86-A4E5-F5BFD7BF6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7243070" y="2627412"/>
            <a:ext cx="4948931" cy="2486595"/>
          </a:xfrm>
        </p:spPr>
      </p:pic>
      <p:pic>
        <p:nvPicPr>
          <p:cNvPr id="12" name="Espace réservé d’image 11">
            <a:extLst>
              <a:ext uri="{FF2B5EF4-FFF2-40B4-BE49-F238E27FC236}">
                <a16:creationId xmlns:a16="http://schemas.microsoft.com/office/drawing/2014/main" id="{90D6ECDF-A0E4-4308-967E-8BAC3E85A4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622763" y="4574266"/>
            <a:ext cx="2298983" cy="2298983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295401-02B8-A078-9BBD-61D7183A4C11}"/>
              </a:ext>
            </a:extLst>
          </p:cNvPr>
          <p:cNvSpPr txBox="1"/>
          <p:nvPr/>
        </p:nvSpPr>
        <p:spPr>
          <a:xfrm>
            <a:off x="5622763" y="6873249"/>
            <a:ext cx="22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://commons.wikimedia.org/wiki/File:WhatsApp_logo-color-vertical.svg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5884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0AB04CF-1A63-4256-BA24-C9A568B4D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22077" y="14094"/>
            <a:ext cx="5869923" cy="301692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D47B73B-B716-7B77-5537-B3F453B9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4400"/>
            <a:ext cx="6632428" cy="31429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– Briques élémentaires existantes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761368" y="4892142"/>
            <a:ext cx="9430632" cy="1951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03899" y="2"/>
            <a:ext cx="1368573" cy="68439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conception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182CE4FE-BF60-78BE-7A89-74876552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473" y="2512923"/>
            <a:ext cx="3085824" cy="4330983"/>
          </a:xfrm>
          <a:prstGeom prst="rect">
            <a:avLst/>
          </a:prstGeom>
        </p:spPr>
      </p:pic>
      <p:pic>
        <p:nvPicPr>
          <p:cNvPr id="8" name="Image 7" descr="Une image contenant capture d’écran, texte, Police, Graphiqu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6BBF83D9-14B6-719B-3B46-590634DB0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964" y="282582"/>
            <a:ext cx="3217333" cy="180974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168663-7423-8D46-600A-1EE8A79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« La Vigilance, pointe avancée de l'Obligation de Compliance », 5 décembre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4EA3EA-4A41-17D5-8422-474B8ABA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504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E902E-C458-4A9F-863C-5D9185028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_AngleLinesVTI</Template>
  <TotalTime>0</TotalTime>
  <Words>334</Words>
  <Application>Microsoft Office PowerPoint</Application>
  <PresentationFormat>Grand écran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AngleLinesVTI</vt:lpstr>
      <vt:lpstr>Les technologies disponibles, prescrites ou proscrites</vt:lpstr>
      <vt:lpstr>Présentation PowerPoint</vt:lpstr>
      <vt:lpstr>Introduction</vt:lpstr>
      <vt:lpstr>Les technologies proscrites</vt:lpstr>
      <vt:lpstr>Pourquoi interdire… ou limiter ?</vt:lpstr>
      <vt:lpstr>Les technologies « disponibles »</vt:lpstr>
      <vt:lpstr>Les technologies « disponibles »</vt:lpstr>
      <vt:lpstr>Les technologies prescrites</vt:lpstr>
      <vt:lpstr>A – Briques élémentaires existantes</vt:lpstr>
      <vt:lpstr>B – Briques élémentaires à inventer ? Le cas du contrôle d’âge</vt:lpstr>
      <vt:lpstr>B – Briques élémentaires à inventer ? Le cas des messageries sécurisées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disponibles, prescrites ou proscrites</dc:title>
  <dc:creator/>
  <cp:lastModifiedBy/>
  <cp:revision>8</cp:revision>
  <dcterms:created xsi:type="dcterms:W3CDTF">2021-02-08T04:45:48Z</dcterms:created>
  <dcterms:modified xsi:type="dcterms:W3CDTF">2023-12-04T21:18:42Z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