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9" r:id="rId5"/>
    <p:sldId id="302" r:id="rId6"/>
    <p:sldId id="303" r:id="rId7"/>
    <p:sldId id="305" r:id="rId8"/>
    <p:sldId id="306" r:id="rId9"/>
    <p:sldId id="304" r:id="rId10"/>
    <p:sldId id="301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E96CB-B514-4B9A-8EF3-725B1CE53293}" v="10" dt="2023-12-03T20:56:21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5" autoAdjust="0"/>
    <p:restoredTop sz="94558" autoAdjust="0"/>
  </p:normalViewPr>
  <p:slideViewPr>
    <p:cSldViewPr snapToGrid="0">
      <p:cViewPr varScale="1">
        <p:scale>
          <a:sx n="121" d="100"/>
          <a:sy n="121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8E82EC-4045-7857-526D-ACBE9A383D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EB8F9F-84D8-1D0F-055A-CF6B1F557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E93A-DF95-0846-9172-206C831A8F3D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BDB7AF-AF31-AB9E-A4F6-02A2B2C7D4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Colloque « La Vigilance, pointe avancée de l'Obligation de Compliance », 5 décembre 2023</a:t>
            </a:r>
          </a:p>
          <a:p>
            <a:r>
              <a:rPr lang="fr-FR"/>
              <a:t>
Colloque « La Vigilance, pointe avancée de l'Obligation de Compliance », 5 décembre 2023</a:t>
            </a:r>
          </a:p>
          <a:p>
            <a:r>
              <a:rPr lang="fr-FR"/>
              <a:t>
Colloque « La Vigilance, pointe avancée de l'Obligation de Compliance », 5 décembre 2023</a:t>
            </a:r>
          </a:p>
          <a:p>
            <a:r>
              <a:rPr lang="fr-FR"/>
              <a:t>
Colloque "La Vigilance, pointe avancée de l'obligation de Compliance", 5 décembre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743CC6-596A-B167-3D4D-8CF5D0B43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1CC68-8D10-F74A-91DD-A49B4F43F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2977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403B5A-21DF-4BBB-8059-B6B192FC641E}" type="datetimeFigureOut">
              <a:rPr lang="en-US" smtClean="0"/>
              <a:t>2/7/24</a:t>
            </a:fld>
            <a:endParaRPr lang="en-US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en-US"/>
              <a:t>Colloque « La Vigilance, pointe avancée de l'Obligation de Compliance », 5 décembre 2023</a:t>
            </a:r>
          </a:p>
          <a:p>
            <a:pPr rtl="0"/>
            <a:r>
              <a:rPr lang="en-US"/>
              <a:t>
Colloque « La Vigilance, pointe avancée de l'Obligation de Compliance », 5 décembre 2023</a:t>
            </a:r>
          </a:p>
          <a:p>
            <a:pPr rtl="0"/>
            <a:r>
              <a:rPr lang="en-US"/>
              <a:t>
Colloque « La Vigilance, pointe avancée de l'Obligation de Compliance », 5 décembre 2023</a:t>
            </a:r>
          </a:p>
          <a:p>
            <a:pPr rtl="0"/>
            <a:r>
              <a:rPr lang="en-US"/>
              <a:t>
Colloque "La Vigilance, pointe avancée de l'obligation de Compliance", 5 décembre 2023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1EF503-E31C-4FCE-86D9-0C61A5CBE28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80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0EB13613-B0EE-441F-BE95-C20ED5BB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3643"/>
            <a:ext cx="4613230" cy="6861641"/>
          </a:xfrm>
          <a:custGeom>
            <a:avLst/>
            <a:gdLst>
              <a:gd name="connsiteX0" fmla="*/ 4613230 w 4613230"/>
              <a:gd name="connsiteY0" fmla="*/ 6861641 h 6861641"/>
              <a:gd name="connsiteX1" fmla="*/ 0 w 4613230"/>
              <a:gd name="connsiteY1" fmla="*/ 6861641 h 6861641"/>
              <a:gd name="connsiteX2" fmla="*/ 1788950 w 4613230"/>
              <a:gd name="connsiteY2" fmla="*/ 0 h 6861641"/>
              <a:gd name="connsiteX3" fmla="*/ 4613230 w 4613230"/>
              <a:gd name="connsiteY3" fmla="*/ 0 h 6861641"/>
              <a:gd name="connsiteX4" fmla="*/ 4613230 w 4613230"/>
              <a:gd name="connsiteY4" fmla="*/ 6861641 h 68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230" h="6861641">
                <a:moveTo>
                  <a:pt x="4613230" y="6861641"/>
                </a:moveTo>
                <a:lnTo>
                  <a:pt x="0" y="6861641"/>
                </a:lnTo>
                <a:lnTo>
                  <a:pt x="1788950" y="0"/>
                </a:lnTo>
                <a:lnTo>
                  <a:pt x="4613230" y="0"/>
                </a:lnTo>
                <a:lnTo>
                  <a:pt x="4613230" y="68616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ctr" rtl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4" name="Forme libre : Forme 43">
            <a:extLst>
              <a:ext uri="{FF2B5EF4-FFF2-40B4-BE49-F238E27FC236}">
                <a16:creationId xmlns:a16="http://schemas.microsoft.com/office/drawing/2014/main" id="{2399D2ED-C606-4FE3-B01C-3A0A3969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14280"/>
            <a:ext cx="4615080" cy="10637"/>
          </a:xfrm>
          <a:custGeom>
            <a:avLst/>
            <a:gdLst>
              <a:gd name="connsiteX0" fmla="*/ 4615080 w 4615080"/>
              <a:gd name="connsiteY0" fmla="*/ 10637 h 10637"/>
              <a:gd name="connsiteX1" fmla="*/ 0 w 4615080"/>
              <a:gd name="connsiteY1" fmla="*/ 7095 h 10637"/>
              <a:gd name="connsiteX2" fmla="*/ 1850 w 4615080"/>
              <a:gd name="connsiteY2" fmla="*/ 0 h 10637"/>
              <a:gd name="connsiteX3" fmla="*/ 4615080 w 4615080"/>
              <a:gd name="connsiteY3" fmla="*/ 0 h 10637"/>
              <a:gd name="connsiteX4" fmla="*/ 4615080 w 4615080"/>
              <a:gd name="connsiteY4" fmla="*/ 10637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80" h="10637">
                <a:moveTo>
                  <a:pt x="4615080" y="10637"/>
                </a:moveTo>
                <a:lnTo>
                  <a:pt x="0" y="7095"/>
                </a:lnTo>
                <a:lnTo>
                  <a:pt x="1850" y="0"/>
                </a:lnTo>
                <a:lnTo>
                  <a:pt x="4615080" y="0"/>
                </a:lnTo>
                <a:lnTo>
                  <a:pt x="4615080" y="1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A05C98F-3390-4876-ACE6-6BDD7A93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26F8EC6-7B48-45CF-933E-F83D29E1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37FFCAA-1618-46D9-B44D-5CE6E225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6F2CA3C-3424-4A00-9FDF-0DC9EFAC2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0FA2E1A-8693-4B6C-ABF7-81B17586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space réservé d’image 47">
            <a:extLst>
              <a:ext uri="{FF2B5EF4-FFF2-40B4-BE49-F238E27FC236}">
                <a16:creationId xmlns:a16="http://schemas.microsoft.com/office/drawing/2014/main" id="{C564A0C9-27BD-49AC-A786-23623E329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3279" y="0"/>
            <a:ext cx="9568721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08E3DBC-8B68-468D-8087-25FED93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 rtlCol="0" anchor="t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90C672D-EAE7-4BF2-81BB-72858B251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4240213"/>
            <a:ext cx="3497262" cy="18018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rtl="0"/>
            <a:r>
              <a:rPr lang="fr"/>
              <a:t>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74236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u 2 de colonne (diapositive de compara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3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u 3 d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0851D2E-FEBE-45BF-A78F-C1F61B6C3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4135C99B-A268-4617-89C4-8F3AA2AAA6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5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69FC1870-C7ED-435A-8479-DFD344B9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5496636" cy="1685898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855DAF2-123D-4C27-95D2-974B5710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347"/>
            <a:ext cx="5496636" cy="382174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14" name="Espace réservé d’image 11">
            <a:extLst>
              <a:ext uri="{FF2B5EF4-FFF2-40B4-BE49-F238E27FC236}">
                <a16:creationId xmlns:a16="http://schemas.microsoft.com/office/drawing/2014/main" id="{E3769467-BA9B-49FE-B40A-419EF3276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070" y="0"/>
            <a:ext cx="24638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77878E15-1592-426F-A454-7F4568224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49155" y="0"/>
            <a:ext cx="25397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6" name="Espace réservé d’image 11">
            <a:extLst>
              <a:ext uri="{FF2B5EF4-FFF2-40B4-BE49-F238E27FC236}">
                <a16:creationId xmlns:a16="http://schemas.microsoft.com/office/drawing/2014/main" id="{E318F348-8CAC-4ADD-8162-E88487E44E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6070" y="3383280"/>
            <a:ext cx="24638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5" name="Espace réservé d’image 11">
            <a:extLst>
              <a:ext uri="{FF2B5EF4-FFF2-40B4-BE49-F238E27FC236}">
                <a16:creationId xmlns:a16="http://schemas.microsoft.com/office/drawing/2014/main" id="{C762F208-8E03-4B5E-9F11-0F01147F6A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9155" y="3383280"/>
            <a:ext cx="25397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2CC964-A50B-4C29-B4E4-2C30BB34CCF3}" type="slidenum">
              <a:rPr lang="en-US" smtClean="0"/>
              <a:pPr rtl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1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6AF1A06-62E5-489E-B58B-735C8C7A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F69C6C4F-4058-4399-B572-5BE848DDF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44"/>
            <a:ext cx="4966447" cy="6846394"/>
          </a:xfrm>
          <a:custGeom>
            <a:avLst/>
            <a:gdLst>
              <a:gd name="connsiteX0" fmla="*/ 0 w 4966447"/>
              <a:gd name="connsiteY0" fmla="*/ 0 h 6846394"/>
              <a:gd name="connsiteX1" fmla="*/ 4966447 w 4966447"/>
              <a:gd name="connsiteY1" fmla="*/ 0 h 6846394"/>
              <a:gd name="connsiteX2" fmla="*/ 3362258 w 4966447"/>
              <a:gd name="connsiteY2" fmla="*/ 6846394 h 6846394"/>
              <a:gd name="connsiteX3" fmla="*/ 0 w 4966447"/>
              <a:gd name="connsiteY3" fmla="*/ 6846394 h 68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447" h="6846394">
                <a:moveTo>
                  <a:pt x="0" y="0"/>
                </a:moveTo>
                <a:lnTo>
                  <a:pt x="4966447" y="0"/>
                </a:lnTo>
                <a:lnTo>
                  <a:pt x="3362258" y="6846394"/>
                </a:lnTo>
                <a:lnTo>
                  <a:pt x="0" y="684639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6e Rencontre entre la science et le droit dans le numérique, Lausanne, 8 février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C26D8E8-8E78-469E-8668-51D3E4C1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D096BF3-A78D-4B37-892C-A0C327118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7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2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1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7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A046725-2805-431E-AA4E-0B018DFB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C30A62C-FEC9-4F1D-976E-DB003592F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A2C262-0DF7-4EBE-8F23-D1240B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761862" cy="3055078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30E531D-ED29-45E2-A30F-0363B29E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 rtlCol="0" anchor="ctr">
            <a:normAutofit/>
          </a:bodyPr>
          <a:lstStyle>
            <a:lvl1pPr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801F434-3E0E-40D9-A2D3-857BAE77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D44F5C56-0053-4E4A-BFFF-E98E7B91C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4" name="Espace réservé d’image 12">
            <a:extLst>
              <a:ext uri="{FF2B5EF4-FFF2-40B4-BE49-F238E27FC236}">
                <a16:creationId xmlns:a16="http://schemas.microsoft.com/office/drawing/2014/main" id="{226008DD-DEA7-4900-8D76-128694E12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3383280"/>
            <a:ext cx="2660904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51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43FF111-78CB-4983-B8F5-B6B8AB60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7213E2B-F1F4-4058-B2C2-73EC82E3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153912" cy="3922755"/>
          </a:xfrm>
        </p:spPr>
        <p:txBody>
          <a:bodyPr rtlCol="0">
            <a:normAutofit/>
          </a:bodyPr>
          <a:lstStyle>
            <a:lvl1pPr algn="l">
              <a:defRPr sz="4400"/>
            </a:lvl1pPr>
          </a:lstStyle>
          <a:p>
            <a:pPr algn="r" rtl="0"/>
            <a:endParaRPr lang="en-US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6F3C210C-32A8-4833-93AA-B97D51CE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033339"/>
            <a:ext cx="6157951" cy="943386"/>
          </a:xfrm>
        </p:spPr>
        <p:txBody>
          <a:bodyPr rtlCol="0"/>
          <a:lstStyle>
            <a:lvl1pPr>
              <a:buNone/>
              <a:defRPr/>
            </a:lvl1pPr>
          </a:lstStyle>
          <a:p>
            <a:pPr algn="r" rtl="0"/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9FA8250-8F05-4500-98CD-AD8B9E2BA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F4A7590-29E0-4C43-A12B-EE5A8672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8440C747-2FA3-4C97-A0A7-52520A197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2" y="0"/>
            <a:ext cx="4811317" cy="6857998"/>
          </a:xfrm>
          <a:custGeom>
            <a:avLst/>
            <a:gdLst>
              <a:gd name="connsiteX0" fmla="*/ 0 w 4811317"/>
              <a:gd name="connsiteY0" fmla="*/ 0 h 6857998"/>
              <a:gd name="connsiteX1" fmla="*/ 4811317 w 4811317"/>
              <a:gd name="connsiteY1" fmla="*/ 0 h 6857998"/>
              <a:gd name="connsiteX2" fmla="*/ 2712446 w 4811317"/>
              <a:gd name="connsiteY2" fmla="*/ 6857998 h 6857998"/>
              <a:gd name="connsiteX3" fmla="*/ 0 w 481131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4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5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2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3DC9447-F266-4B2E-8776-377FB587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7F96C23-62A5-470B-9372-63814535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4B16D8F-69C0-44C7-95EE-6C7CDECA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E8FA2190-55B9-429E-AE43-1A9A41DBEB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42121" cy="3434316"/>
          </a:xfrm>
          <a:custGeom>
            <a:avLst/>
            <a:gdLst>
              <a:gd name="connsiteX0" fmla="*/ 0 w 4742121"/>
              <a:gd name="connsiteY0" fmla="*/ 0 h 3434316"/>
              <a:gd name="connsiteX1" fmla="*/ 4306186 w 4742121"/>
              <a:gd name="connsiteY1" fmla="*/ 0 h 3434316"/>
              <a:gd name="connsiteX2" fmla="*/ 4742121 w 4742121"/>
              <a:gd name="connsiteY2" fmla="*/ 3434316 h 3434316"/>
              <a:gd name="connsiteX3" fmla="*/ 0 w 4742121"/>
              <a:gd name="connsiteY3" fmla="*/ 3434316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121" h="3434316">
                <a:moveTo>
                  <a:pt x="0" y="0"/>
                </a:moveTo>
                <a:lnTo>
                  <a:pt x="4306186" y="0"/>
                </a:lnTo>
                <a:lnTo>
                  <a:pt x="4742121" y="3434316"/>
                </a:lnTo>
                <a:lnTo>
                  <a:pt x="0" y="343431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B2EDFEAD-E435-414E-A9BA-4119679CBA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3432620"/>
            <a:ext cx="5178056" cy="3425380"/>
          </a:xfrm>
          <a:custGeom>
            <a:avLst/>
            <a:gdLst>
              <a:gd name="connsiteX0" fmla="*/ 0 w 5178056"/>
              <a:gd name="connsiteY0" fmla="*/ 0 h 3425380"/>
              <a:gd name="connsiteX1" fmla="*/ 4742581 w 5178056"/>
              <a:gd name="connsiteY1" fmla="*/ 0 h 3425380"/>
              <a:gd name="connsiteX2" fmla="*/ 5178056 w 5178056"/>
              <a:gd name="connsiteY2" fmla="*/ 3425380 h 3425380"/>
              <a:gd name="connsiteX3" fmla="*/ 0 w 5178056"/>
              <a:gd name="connsiteY3" fmla="*/ 3425380 h 34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056" h="3425380">
                <a:moveTo>
                  <a:pt x="0" y="0"/>
                </a:moveTo>
                <a:lnTo>
                  <a:pt x="4742581" y="0"/>
                </a:lnTo>
                <a:lnTo>
                  <a:pt x="5178056" y="3425380"/>
                </a:lnTo>
                <a:lnTo>
                  <a:pt x="0" y="34253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7C28F12-C8E8-444E-8B69-9A05616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6e Rencontre entre la science et le droit dans le numérique, Lausanne, 8 février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>
            <a:extLst>
              <a:ext uri="{FF2B5EF4-FFF2-40B4-BE49-F238E27FC236}">
                <a16:creationId xmlns:a16="http://schemas.microsoft.com/office/drawing/2014/main" id="{49714512-90F0-4B35-94F8-E1B4DCE9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750" y="975816"/>
            <a:ext cx="2979897" cy="1264340"/>
          </a:xfrm>
        </p:spPr>
        <p:txBody>
          <a:bodyPr rtlCol="0" anchor="b">
            <a:normAutofit/>
          </a:bodyPr>
          <a:lstStyle>
            <a:lvl1pPr>
              <a:buNone/>
              <a:defRPr/>
            </a:lvl1pPr>
          </a:lstStyle>
          <a:p>
            <a:pPr algn="l" rtl="0"/>
            <a:endParaRPr lang="en-US" sz="1600" dirty="0"/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44895DE7-C22A-447F-B81A-BDCA25CAF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292" y="3"/>
            <a:ext cx="8997356" cy="4581079"/>
          </a:xfrm>
          <a:custGeom>
            <a:avLst/>
            <a:gdLst>
              <a:gd name="connsiteX0" fmla="*/ 0 w 8997356"/>
              <a:gd name="connsiteY0" fmla="*/ 0 h 4581079"/>
              <a:gd name="connsiteX1" fmla="*/ 8983708 w 8997356"/>
              <a:gd name="connsiteY1" fmla="*/ 0 h 4581079"/>
              <a:gd name="connsiteX2" fmla="*/ 8997356 w 8997356"/>
              <a:gd name="connsiteY2" fmla="*/ 893928 h 4581079"/>
              <a:gd name="connsiteX3" fmla="*/ 4060801 w 8997356"/>
              <a:gd name="connsiteY3" fmla="*/ 4581079 h 45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356" h="4581079">
                <a:moveTo>
                  <a:pt x="0" y="0"/>
                </a:moveTo>
                <a:lnTo>
                  <a:pt x="8983708" y="0"/>
                </a:lnTo>
                <a:lnTo>
                  <a:pt x="8997356" y="893928"/>
                </a:lnTo>
                <a:lnTo>
                  <a:pt x="4060801" y="45810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A5B5EF63-EEAA-4B07-A2B8-2483452BBA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070" y="883420"/>
            <a:ext cx="4948931" cy="5974580"/>
          </a:xfrm>
          <a:custGeom>
            <a:avLst/>
            <a:gdLst>
              <a:gd name="connsiteX0" fmla="*/ 4948931 w 4948931"/>
              <a:gd name="connsiteY0" fmla="*/ 0 h 5974580"/>
              <a:gd name="connsiteX1" fmla="*/ 4948931 w 4948931"/>
              <a:gd name="connsiteY1" fmla="*/ 5974580 h 5974580"/>
              <a:gd name="connsiteX2" fmla="*/ 2028713 w 4948931"/>
              <a:gd name="connsiteY2" fmla="*/ 5974580 h 5974580"/>
              <a:gd name="connsiteX3" fmla="*/ 0 w 4948931"/>
              <a:gd name="connsiteY3" fmla="*/ 3710792 h 59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8931" h="5974580">
                <a:moveTo>
                  <a:pt x="4948931" y="0"/>
                </a:moveTo>
                <a:lnTo>
                  <a:pt x="4948931" y="5974580"/>
                </a:lnTo>
                <a:lnTo>
                  <a:pt x="2028713" y="5974580"/>
                </a:lnTo>
                <a:lnTo>
                  <a:pt x="0" y="371079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26" name="Espace réservé d’image 25">
            <a:extLst>
              <a:ext uri="{FF2B5EF4-FFF2-40B4-BE49-F238E27FC236}">
                <a16:creationId xmlns:a16="http://schemas.microsoft.com/office/drawing/2014/main" id="{C4F9D0F6-DE6A-44A3-9D9E-A53D0C2292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997" y="4574265"/>
            <a:ext cx="5074516" cy="2298983"/>
          </a:xfrm>
          <a:custGeom>
            <a:avLst/>
            <a:gdLst>
              <a:gd name="connsiteX0" fmla="*/ 3034176 w 5074516"/>
              <a:gd name="connsiteY0" fmla="*/ 0 h 2298983"/>
              <a:gd name="connsiteX1" fmla="*/ 5074516 w 5074516"/>
              <a:gd name="connsiteY1" fmla="*/ 2298983 h 2298983"/>
              <a:gd name="connsiteX2" fmla="*/ 0 w 5074516"/>
              <a:gd name="connsiteY2" fmla="*/ 2298983 h 2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4516" h="2298983">
                <a:moveTo>
                  <a:pt x="3034176" y="0"/>
                </a:moveTo>
                <a:lnTo>
                  <a:pt x="5074516" y="2298983"/>
                </a:lnTo>
                <a:lnTo>
                  <a:pt x="0" y="22989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FEE8AE0-4188-4CB6-8BFB-70E163ED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679192"/>
            <a:ext cx="4946904" cy="3273552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2981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graphiqu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024312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8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2649690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8BDEDEF-6AC9-4ADF-B6AE-83CC82D2A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87762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702995 w 6699211"/>
              <a:gd name="connsiteY0" fmla="*/ 5613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56139 h 6857998"/>
              <a:gd name="connsiteX0" fmla="*/ 2702995 w 6699211"/>
              <a:gd name="connsiteY0" fmla="*/ 29135 h 6830994"/>
              <a:gd name="connsiteX1" fmla="*/ 6681322 w 6699211"/>
              <a:gd name="connsiteY1" fmla="*/ 0 h 6830994"/>
              <a:gd name="connsiteX2" fmla="*/ 6699211 w 6699211"/>
              <a:gd name="connsiteY2" fmla="*/ 6830994 h 6830994"/>
              <a:gd name="connsiteX3" fmla="*/ 0 w 6699211"/>
              <a:gd name="connsiteY3" fmla="*/ 6817346 h 6830994"/>
              <a:gd name="connsiteX4" fmla="*/ 2702995 w 6699211"/>
              <a:gd name="connsiteY4" fmla="*/ 29135 h 6830994"/>
              <a:gd name="connsiteX0" fmla="*/ 2702995 w 6699211"/>
              <a:gd name="connsiteY0" fmla="*/ 2131 h 6803990"/>
              <a:gd name="connsiteX1" fmla="*/ 6699211 w 6699211"/>
              <a:gd name="connsiteY1" fmla="*/ 0 h 6803990"/>
              <a:gd name="connsiteX2" fmla="*/ 6699211 w 6699211"/>
              <a:gd name="connsiteY2" fmla="*/ 6803990 h 6803990"/>
              <a:gd name="connsiteX3" fmla="*/ 0 w 6699211"/>
              <a:gd name="connsiteY3" fmla="*/ 6790342 h 6803990"/>
              <a:gd name="connsiteX4" fmla="*/ 2702995 w 6699211"/>
              <a:gd name="connsiteY4" fmla="*/ 2131 h 68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03990">
                <a:moveTo>
                  <a:pt x="2702995" y="2131"/>
                </a:moveTo>
                <a:lnTo>
                  <a:pt x="6699211" y="0"/>
                </a:lnTo>
                <a:lnTo>
                  <a:pt x="6699211" y="6803990"/>
                </a:lnTo>
                <a:lnTo>
                  <a:pt x="0" y="6790342"/>
                </a:lnTo>
                <a:lnTo>
                  <a:pt x="2702995" y="21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0CB336-8515-4565-B747-B4EA83B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680485"/>
            <a:ext cx="3393440" cy="2748515"/>
          </a:xfrm>
        </p:spPr>
        <p:txBody>
          <a:bodyPr rtlCol="0" anchor="t"/>
          <a:lstStyle/>
          <a:p>
            <a:pPr rtl="0"/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64F675D-D792-42C0-8961-D2D1D79CD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6D2EC4D-FD33-4925-B0A8-68C9818D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8" y="533399"/>
            <a:ext cx="3678762" cy="5771481"/>
          </a:xfrm>
        </p:spPr>
        <p:txBody>
          <a:bodyPr rtlCol="0" anchor="ctr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FC7C9F55-A39F-4FB9-BEAD-745EA3E0A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5" name="Espace réservé d’image 13">
            <a:extLst>
              <a:ext uri="{FF2B5EF4-FFF2-40B4-BE49-F238E27FC236}">
                <a16:creationId xmlns:a16="http://schemas.microsoft.com/office/drawing/2014/main" id="{A480833B-6513-44B8-B08A-6FCB3911FE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232410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6" name="Espace réservé d’image 13">
            <a:extLst>
              <a:ext uri="{FF2B5EF4-FFF2-40B4-BE49-F238E27FC236}">
                <a16:creationId xmlns:a16="http://schemas.microsoft.com/office/drawing/2014/main" id="{3BCCF25F-1246-4BAE-BAA2-FB33719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096" y="4535424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4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50" name="Espace réservé d’image 49">
            <a:extLst>
              <a:ext uri="{FF2B5EF4-FFF2-40B4-BE49-F238E27FC236}">
                <a16:creationId xmlns:a16="http://schemas.microsoft.com/office/drawing/2014/main" id="{5496CA69-F288-4538-974D-9A68581F49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43000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1F7CBA7A-8076-4743-AD9E-CB0B2B1D18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5421" y="4319521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8B03D9A7-85A7-4570-ADAF-E43C05B52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43000" y="4761768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1" name="Espace réservé d’image 49">
            <a:extLst>
              <a:ext uri="{FF2B5EF4-FFF2-40B4-BE49-F238E27FC236}">
                <a16:creationId xmlns:a16="http://schemas.microsoft.com/office/drawing/2014/main" id="{ADF2F19D-7D9A-47B3-8711-A71F034693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846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790A904C-841C-438E-BD4B-C18FC28CBD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89781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611759C1-BECA-460C-916A-079B29E05C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87360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2" name="Espace réservé d’image 49">
            <a:extLst>
              <a:ext uri="{FF2B5EF4-FFF2-40B4-BE49-F238E27FC236}">
                <a16:creationId xmlns:a16="http://schemas.microsoft.com/office/drawing/2014/main" id="{4519A595-9DA0-413B-A1E1-B0F059132D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737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20274DC-5128-46D8-9229-02288D26493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41406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6F92FD73-9CD4-4AB0-8DEF-B9D7B1C590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38985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3" name="Espace réservé d’image 49">
            <a:extLst>
              <a:ext uri="{FF2B5EF4-FFF2-40B4-BE49-F238E27FC236}">
                <a16:creationId xmlns:a16="http://schemas.microsoft.com/office/drawing/2014/main" id="{ECF2CB24-2F78-42B5-BEC0-904245F374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91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7" name="Espace réservé du texte 2">
            <a:extLst>
              <a:ext uri="{FF2B5EF4-FFF2-40B4-BE49-F238E27FC236}">
                <a16:creationId xmlns:a16="http://schemas.microsoft.com/office/drawing/2014/main" id="{E099301F-F262-4EB4-9AAA-D10A9CF42DC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090610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BD5BC820-7DAB-4C8E-A7E4-A885BBE9AB8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88189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hronologi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810" cy="4351338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fr-FR"/>
              <a:t>7/02/20XX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6" r:id="rId5"/>
    <p:sldLayoutId id="2147483662" r:id="rId6"/>
    <p:sldLayoutId id="2147483679" r:id="rId7"/>
    <p:sldLayoutId id="2147483682" r:id="rId8"/>
    <p:sldLayoutId id="2147483687" r:id="rId9"/>
    <p:sldLayoutId id="2147483665" r:id="rId10"/>
    <p:sldLayoutId id="2147483683" r:id="rId11"/>
    <p:sldLayoutId id="2147483677" r:id="rId12"/>
    <p:sldLayoutId id="2147483678" r:id="rId13"/>
    <p:sldLayoutId id="2147483684" r:id="rId14"/>
    <p:sldLayoutId id="2147483661" r:id="rId15"/>
    <p:sldLayoutId id="2147483663" r:id="rId16"/>
    <p:sldLayoutId id="2147483664" r:id="rId17"/>
    <p:sldLayoutId id="2147483666" r:id="rId18"/>
    <p:sldLayoutId id="2147483667" r:id="rId19"/>
    <p:sldLayoutId id="2147483685" r:id="rId20"/>
    <p:sldLayoutId id="2147483668" r:id="rId21"/>
    <p:sldLayoutId id="2147483669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keyboard/c/complianc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zh/photo/144775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121311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hyperlink" Target="https://www.cnil.fr/fr/outil-pia-telechargez-et-installez-le-logiciel-de-la-cni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www.nexsys.it/servizi/dpo/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ytimes.com/2022/05/31/business/faa-boeing-regulation.html?searchResultPosition=1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hyperlink" Target="https://www.nytimes.com/2019/03/26/us/politics/boeing-faa.html?searchResultPosition=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tter.f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89" y="673860"/>
            <a:ext cx="5325233" cy="22335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Les contours de </a:t>
            </a:r>
            <a:r>
              <a:rPr lang="en-US" sz="4600" dirty="0" err="1"/>
              <a:t>l’obligation</a:t>
            </a:r>
            <a:r>
              <a:rPr lang="en-US" sz="4600" dirty="0"/>
              <a:t> de </a:t>
            </a:r>
            <a:r>
              <a:rPr lang="en-US" sz="4600" dirty="0" err="1"/>
              <a:t>conformité</a:t>
            </a:r>
            <a:endParaRPr lang="en-US" sz="4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140D27-0E15-4434-A8B8-FC3276144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1884" y="4392460"/>
            <a:ext cx="3834392" cy="16042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b="1" cap="all" spc="300"/>
              <a:t>Emmanuel Netter</a:t>
            </a:r>
          </a:p>
          <a:p>
            <a:pPr>
              <a:lnSpc>
                <a:spcPct val="120000"/>
              </a:lnSpc>
            </a:pPr>
            <a:endParaRPr lang="en-US" sz="1800" b="1" cap="all" spc="300"/>
          </a:p>
          <a:p>
            <a:pPr>
              <a:lnSpc>
                <a:spcPct val="120000"/>
              </a:lnSpc>
            </a:pPr>
            <a:r>
              <a:rPr lang="en-US" sz="1400" b="1" cap="all" spc="300"/>
              <a:t>Professeur de droit privé</a:t>
            </a:r>
          </a:p>
          <a:p>
            <a:pPr>
              <a:lnSpc>
                <a:spcPct val="120000"/>
              </a:lnSpc>
            </a:pPr>
            <a:r>
              <a:rPr lang="en-US" sz="1400" b="1" cap="all" spc="300"/>
              <a:t>Université de strasbourg</a:t>
            </a:r>
            <a:endParaRPr lang="en-US" sz="1400" b="1" cap="all" spc="3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space réservé d’image 5">
            <a:extLst>
              <a:ext uri="{FF2B5EF4-FFF2-40B4-BE49-F238E27FC236}">
                <a16:creationId xmlns:a16="http://schemas.microsoft.com/office/drawing/2014/main" id="{3CF2725B-8BAD-4651-8A3F-80E7338713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5053"/>
            <a:ext cx="5562600" cy="3708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4AE8B01-2B23-3359-3A8E-CD1463A9FBB4}"/>
              </a:ext>
            </a:extLst>
          </p:cNvPr>
          <p:cNvSpPr txBox="1"/>
          <p:nvPr/>
        </p:nvSpPr>
        <p:spPr>
          <a:xfrm>
            <a:off x="9277892" y="5583398"/>
            <a:ext cx="23391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 dirty="0">
                <a:solidFill>
                  <a:srgbClr val="FFFFFF"/>
                </a:solidFill>
                <a:hlinkClick r:id="rId3" tooltip="https://www.picpedia.org/keyboard/c/complianc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 dirty="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FR" sz="700" dirty="0">
              <a:solidFill>
                <a:srgbClr val="FFFFFF"/>
              </a:solidFill>
            </a:endParaRPr>
          </a:p>
        </p:txBody>
      </p:sp>
      <p:pic>
        <p:nvPicPr>
          <p:cNvPr id="9" name="Image 8" descr="Une image contenant texte, Police, capture d’écran, ligne&#10;&#10;Description générée automatiquement">
            <a:extLst>
              <a:ext uri="{FF2B5EF4-FFF2-40B4-BE49-F238E27FC236}">
                <a16:creationId xmlns:a16="http://schemas.microsoft.com/office/drawing/2014/main" id="{AE4AB23E-DAAF-49EC-3440-330A1FD7B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2866" y="128467"/>
            <a:ext cx="2455734" cy="13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628BC8-3BA0-235C-683C-574F11BB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877" r="13877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2" name="ZoneTexte 1"/>
          <p:cNvSpPr txBox="1"/>
          <p:nvPr/>
        </p:nvSpPr>
        <p:spPr>
          <a:xfrm>
            <a:off x="5599234" y="973544"/>
            <a:ext cx="5629222" cy="5425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Conformité</a:t>
            </a:r>
            <a:endParaRPr lang="en-US" sz="2800" dirty="0">
              <a:solidFill>
                <a:schemeClr val="tx2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Première </a:t>
            </a:r>
            <a:r>
              <a:rPr lang="en-US" sz="2800" dirty="0" err="1">
                <a:solidFill>
                  <a:schemeClr val="tx2"/>
                </a:solidFill>
              </a:rPr>
              <a:t>approche</a:t>
            </a:r>
            <a:endParaRPr lang="en-US" sz="2800" dirty="0">
              <a:solidFill>
                <a:schemeClr val="tx2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Compliance </a:t>
            </a:r>
            <a:r>
              <a:rPr lang="en-US" sz="2800" dirty="0" err="1">
                <a:solidFill>
                  <a:schemeClr val="tx2"/>
                </a:solidFill>
              </a:rPr>
              <a:t>ou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conformité</a:t>
            </a:r>
            <a:r>
              <a:rPr lang="en-US" sz="2800" dirty="0">
                <a:solidFill>
                  <a:schemeClr val="tx2"/>
                </a:solidFill>
              </a:rPr>
              <a:t> ?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Accountability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  <a:buSzPct val="80000"/>
            </a:pPr>
            <a:endParaRPr lang="en-US" sz="28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Textes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utilisés</a:t>
            </a:r>
            <a:r>
              <a:rPr lang="en-US" sz="2800" dirty="0">
                <a:solidFill>
                  <a:schemeClr val="tx2"/>
                </a:solidFill>
              </a:rPr>
              <a:t> 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RGPD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DSA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DMA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NIS 2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IA act 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b="1" kern="1200" spc="30" baseline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6e Rencontre entre la science et le droit dans le numérique, Lausanne, 8 février 2024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2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F430E9F-3B61-4A75-9A34-1EF839C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A93CC3-99AA-471D-9142-5BD2235D6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D5A1EFF-2E6F-4210-A283-AF9BE5B07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4C9A7BB-4074-4704-B5B6-B526355DF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D5622E3-2C65-496F-9C3F-CBEE219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4ED111D-3746-4B9C-AEE8-7AB83467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5AE1D3C-1EF9-4A89-B613-EE7B78910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29553" y="497395"/>
            <a:ext cx="10064376" cy="12297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Le déploiement de la conformité (1)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DE80A3F-530A-4181-887F-9AAF6DCBF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/>
          </p:cNvSpPr>
          <p:nvPr/>
        </p:nvSpPr>
        <p:spPr>
          <a:xfrm>
            <a:off x="1871596" y="5789854"/>
            <a:ext cx="3276276" cy="26599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defTabSz="658368">
              <a:lnSpc>
                <a:spcPct val="90000"/>
              </a:lnSpc>
              <a:spcAft>
                <a:spcPts val="600"/>
              </a:spcAft>
            </a:pPr>
            <a:r>
              <a:rPr lang="fr-FR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6e Rencontre entre la science et le droit dans le numérique, Lausanne, 8 février 2024</a:t>
            </a:r>
            <a:endParaRPr lang="fr" sz="1100"/>
          </a:p>
        </p:txBody>
      </p:sp>
      <p:sp>
        <p:nvSpPr>
          <p:cNvPr id="3" name="Espace réservé du numéro de diapositive 2"/>
          <p:cNvSpPr>
            <a:spLocks/>
          </p:cNvSpPr>
          <p:nvPr/>
        </p:nvSpPr>
        <p:spPr>
          <a:xfrm>
            <a:off x="10211453" y="5789854"/>
            <a:ext cx="343039" cy="265992"/>
          </a:xfrm>
          <a:prstGeom prst="rect">
            <a:avLst/>
          </a:prstGeom>
        </p:spPr>
        <p:txBody>
          <a:bodyPr/>
          <a:lstStyle/>
          <a:p>
            <a:pPr defTabSz="658368">
              <a:spcAft>
                <a:spcPts val="600"/>
              </a:spcAft>
            </a:pPr>
            <a:fld id="{312CC964-A50B-4C29-B4E4-2C30BB34CCF3}" type="slidenum">
              <a:rPr lang="en-US" sz="129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58368"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9" name="Image 8" descr="Une image contenant outil, outil manuel, Outil de travail des métaux, Outils anciens&#10;&#10;Description générée automatiquement">
            <a:extLst>
              <a:ext uri="{FF2B5EF4-FFF2-40B4-BE49-F238E27FC236}">
                <a16:creationId xmlns:a16="http://schemas.microsoft.com/office/drawing/2014/main" id="{B787C926-1CF3-AF8A-01EC-8C9582D6B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71950" y="2634778"/>
            <a:ext cx="3124825" cy="245099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E4BA4D5-AF2A-3B7F-1CE3-0CC1BDB45136}"/>
              </a:ext>
            </a:extLst>
          </p:cNvPr>
          <p:cNvSpPr txBox="1"/>
          <p:nvPr/>
        </p:nvSpPr>
        <p:spPr>
          <a:xfrm>
            <a:off x="2099838" y="4553648"/>
            <a:ext cx="282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8368">
              <a:spcAft>
                <a:spcPts val="600"/>
              </a:spcAft>
            </a:pPr>
            <a:r>
              <a:rPr lang="fr-FR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Auto-diagnostic</a:t>
            </a:r>
            <a:endParaRPr lang="fr-FR" sz="3600" dirty="0"/>
          </a:p>
        </p:txBody>
      </p:sp>
      <p:pic>
        <p:nvPicPr>
          <p:cNvPr id="14" name="Image 13" descr="Une image contenant texte, Police, capture d’écran, Graphique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DF73EF2B-A9BF-65F2-C8A2-FB49C08B2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1" y="2815767"/>
            <a:ext cx="6537857" cy="16503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9225EF9-C73C-20C8-9BC4-340E5F4A9601}"/>
              </a:ext>
            </a:extLst>
          </p:cNvPr>
          <p:cNvSpPr txBox="1"/>
          <p:nvPr/>
        </p:nvSpPr>
        <p:spPr>
          <a:xfrm>
            <a:off x="7271949" y="5147031"/>
            <a:ext cx="372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58368">
              <a:spcAft>
                <a:spcPts val="600"/>
              </a:spcAft>
            </a:pPr>
            <a:r>
              <a:rPr lang="fr-FR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Mesures appropriées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55152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43000" y="258171"/>
            <a:ext cx="9906000" cy="1382156"/>
          </a:xfrm>
        </p:spPr>
        <p:txBody>
          <a:bodyPr/>
          <a:lstStyle/>
          <a:p>
            <a:r>
              <a:rPr lang="fr-FR" dirty="0"/>
              <a:t>Le déploiement de la conformité (2)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20000"/>
          </a:bodyPr>
          <a:lstStyle/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Image 4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88CCF546-697A-D858-104A-2B164FB81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3" y="1677961"/>
            <a:ext cx="4469101" cy="2479256"/>
          </a:xfrm>
          <a:prstGeom prst="rect">
            <a:avLst/>
          </a:prstGeom>
        </p:spPr>
      </p:pic>
      <p:pic>
        <p:nvPicPr>
          <p:cNvPr id="10" name="Image 9" descr="Une image contenant texte, logo, Emblème, symbole&#10;&#10;Description générée automatiquement">
            <a:extLst>
              <a:ext uri="{FF2B5EF4-FFF2-40B4-BE49-F238E27FC236}">
                <a16:creationId xmlns:a16="http://schemas.microsoft.com/office/drawing/2014/main" id="{56098EE6-978B-1994-8319-22D176D6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329" y="1778137"/>
            <a:ext cx="1828801" cy="1828801"/>
          </a:xfrm>
          <a:prstGeom prst="rect">
            <a:avLst/>
          </a:prstGeom>
        </p:spPr>
      </p:pic>
      <p:pic>
        <p:nvPicPr>
          <p:cNvPr id="12" name="Image 11" descr="Une image contenant Appareils électroniques, clavier, ordinateur, Appareil de saisie&#10;&#10;Description générée automatiquement">
            <a:extLst>
              <a:ext uri="{FF2B5EF4-FFF2-40B4-BE49-F238E27FC236}">
                <a16:creationId xmlns:a16="http://schemas.microsoft.com/office/drawing/2014/main" id="{FC6BA9BC-6A05-C8A2-F6F1-F785AC067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43997" y="1915260"/>
            <a:ext cx="2691094" cy="151374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01E2BB2-DDC7-D78B-E4AB-BBED634B5775}"/>
              </a:ext>
            </a:extLst>
          </p:cNvPr>
          <p:cNvSpPr txBox="1"/>
          <p:nvPr/>
        </p:nvSpPr>
        <p:spPr>
          <a:xfrm>
            <a:off x="9971688" y="1304337"/>
            <a:ext cx="227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5" tooltip="https://www.nexsys.it/servizi/dpo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6" tooltip="https://creativecommons.org/licenses/by-nd/3.0/"/>
              </a:rPr>
              <a:t>CC BY-ND</a:t>
            </a:r>
            <a:endParaRPr lang="fr-FR" sz="900" dirty="0"/>
          </a:p>
        </p:txBody>
      </p:sp>
      <p:pic>
        <p:nvPicPr>
          <p:cNvPr id="15" name="Image 14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EB7A2D2D-2B3C-B067-107D-0C33612681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729" y="3848529"/>
            <a:ext cx="2624958" cy="85926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4B36387-3A9A-809A-CE74-B930AC13BC8E}"/>
              </a:ext>
            </a:extLst>
          </p:cNvPr>
          <p:cNvSpPr txBox="1"/>
          <p:nvPr/>
        </p:nvSpPr>
        <p:spPr>
          <a:xfrm>
            <a:off x="8050924" y="5162929"/>
            <a:ext cx="161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Contrôle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7BFEFB5-8850-CF6D-632B-D0C443F03928}"/>
              </a:ext>
            </a:extLst>
          </p:cNvPr>
          <p:cNvSpPr txBox="1"/>
          <p:nvPr/>
        </p:nvSpPr>
        <p:spPr>
          <a:xfrm>
            <a:off x="588579" y="4885929"/>
            <a:ext cx="2711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Transparence /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19674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38572CB4-198F-40EB-A56D-65D841A3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78" y="-11084"/>
            <a:ext cx="7384765" cy="6895884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323794 w 6699211"/>
              <a:gd name="connsiteY0" fmla="*/ 5461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323794 w 6699211"/>
              <a:gd name="connsiteY4" fmla="*/ 54619 h 6857998"/>
              <a:gd name="connsiteX0" fmla="*/ 2323794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2323794 w 6699211"/>
              <a:gd name="connsiteY4" fmla="*/ 18674 h 6822053"/>
              <a:gd name="connsiteX0" fmla="*/ 2078525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2078525 w 6699211"/>
              <a:gd name="connsiteY4" fmla="*/ 18674 h 6822053"/>
              <a:gd name="connsiteX0" fmla="*/ 1925231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1925231 w 6699211"/>
              <a:gd name="connsiteY4" fmla="*/ 18674 h 68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22053">
                <a:moveTo>
                  <a:pt x="1925231" y="18674"/>
                </a:moveTo>
                <a:lnTo>
                  <a:pt x="6699211" y="0"/>
                </a:lnTo>
                <a:lnTo>
                  <a:pt x="6699211" y="6822053"/>
                </a:lnTo>
                <a:lnTo>
                  <a:pt x="0" y="6808405"/>
                </a:lnTo>
                <a:lnTo>
                  <a:pt x="1925231" y="186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43000" y="955695"/>
            <a:ext cx="4953000" cy="3191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/>
              <a:t>Un lien particulier avec l’ Autorité administrative indépendante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78E38C-83CD-4BC6-893D-662EF9BFA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70269"/>
            <a:ext cx="8526326" cy="15877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368F058D-B48E-1293-63A0-099787FD1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623" y="539639"/>
            <a:ext cx="3302611" cy="1717358"/>
          </a:xfrm>
          <a:prstGeom prst="rect">
            <a:avLst/>
          </a:prstGeom>
        </p:spPr>
      </p:pic>
      <p:pic>
        <p:nvPicPr>
          <p:cNvPr id="6" name="Image 5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CD27986C-27E6-A3EB-F02B-BF5FFEC4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256" y="2810460"/>
            <a:ext cx="3777343" cy="1237079"/>
          </a:xfrm>
          <a:prstGeom prst="rect">
            <a:avLst/>
          </a:prstGeom>
        </p:spPr>
      </p:pic>
      <p:pic>
        <p:nvPicPr>
          <p:cNvPr id="14" name="Image 13" descr="Une image contenant capture d’écran, Police, Graphique, noir&#10;&#10;Description générée automatiquement">
            <a:extLst>
              <a:ext uri="{FF2B5EF4-FFF2-40B4-BE49-F238E27FC236}">
                <a16:creationId xmlns:a16="http://schemas.microsoft.com/office/drawing/2014/main" id="{D0E763B5-1A98-4838-B07F-6CCB4957A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257" y="5142974"/>
            <a:ext cx="3777343" cy="661033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6e Rencontre entre la science et le droit dans le numérique, Lausanne, 8 février 2024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8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255" y="541964"/>
            <a:ext cx="4802660" cy="26624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dirty="0"/>
              <a:t>Le </a:t>
            </a:r>
            <a:r>
              <a:rPr lang="en-US" sz="5000" dirty="0" err="1"/>
              <a:t>dévoiement</a:t>
            </a:r>
            <a:r>
              <a:rPr lang="en-US" sz="5000" dirty="0"/>
              <a:t> de la </a:t>
            </a:r>
            <a:r>
              <a:rPr lang="en-US" sz="5000" dirty="0" err="1"/>
              <a:t>conformité</a:t>
            </a:r>
            <a:r>
              <a:rPr lang="en-US" sz="5000" dirty="0"/>
              <a:t> 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, transport, capture d’écran, dirigeable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FD2B64BC-294A-1C9E-0E10-FB41B4CBD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712" y="541964"/>
            <a:ext cx="5103175" cy="5782635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6e Rencontre entre la science et le droit dans le numérique, Lausanne, 8 février 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8" name="Image 7" descr="Une image contenant texte, Police, blanc, algèbre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093E48BD-DB65-D7A8-BB9D-FD3CCC769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42" y="3485160"/>
            <a:ext cx="7003782" cy="214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6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632718-615D-445E-861C-ADF040C4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rtlCol="0"/>
          <a:lstStyle/>
          <a:p>
            <a:pPr algn="ctr" rtl="0"/>
            <a:r>
              <a:rPr lang="fr" dirty="0"/>
              <a:t>Merci pour votre attention</a:t>
            </a:r>
          </a:p>
        </p:txBody>
      </p:sp>
      <p:pic>
        <p:nvPicPr>
          <p:cNvPr id="6" name="Espace réservé d’image 5">
            <a:extLst>
              <a:ext uri="{FF2B5EF4-FFF2-40B4-BE49-F238E27FC236}">
                <a16:creationId xmlns:a16="http://schemas.microsoft.com/office/drawing/2014/main" id="{610B39E1-AAA7-4199-8B7C-D12DD364E6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0" y="-2017"/>
            <a:ext cx="4966447" cy="6835539"/>
          </a:xfrm>
        </p:spPr>
      </p:pic>
      <p:sp>
        <p:nvSpPr>
          <p:cNvPr id="35" name="Espace réservé du pied de page 2">
            <a:extLst>
              <a:ext uri="{FF2B5EF4-FFF2-40B4-BE49-F238E27FC236}">
                <a16:creationId xmlns:a16="http://schemas.microsoft.com/office/drawing/2014/main" id="{B7DBC9F7-37C7-4A2D-ACBC-EBDA3588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2822797" cy="365125"/>
          </a:xfrm>
        </p:spPr>
        <p:txBody>
          <a:bodyPr rtlCol="0">
            <a:normAutofit fontScale="85000" lnSpcReduction="2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6e Rencontre entre la science et le droit dans le numérique, Lausanne, 8 février 2024</a:t>
            </a:r>
            <a:endParaRPr lang="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7E6E0-B242-46D9-ABE6-B318CABC4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rtlCol="0">
            <a:normAutofit/>
          </a:bodyPr>
          <a:lstStyle/>
          <a:p>
            <a:pPr algn="ctr" rtl="0"/>
            <a:endParaRPr lang="fr" sz="4400" dirty="0">
              <a:hlinkClick r:id="rId3"/>
            </a:endParaRPr>
          </a:p>
          <a:p>
            <a:pPr algn="ctr" rtl="0"/>
            <a:r>
              <a:rPr lang="fr" sz="4400" dirty="0">
                <a:hlinkClick r:id="rId3"/>
              </a:rPr>
              <a:t>www.enetter.fr</a:t>
            </a:r>
            <a:endParaRPr lang="fr" sz="4400" dirty="0"/>
          </a:p>
          <a:p>
            <a:pPr algn="ctr" rtl="0"/>
            <a:endParaRPr lang="fr" sz="4400" dirty="0"/>
          </a:p>
          <a:p>
            <a:pPr algn="ctr" rtl="0"/>
            <a:r>
              <a:rPr lang="fr-FR" sz="4400" dirty="0"/>
              <a:t>p</a:t>
            </a:r>
            <a:r>
              <a:rPr lang="fr" sz="4400" dirty="0" err="1"/>
              <a:t>age</a:t>
            </a:r>
            <a:r>
              <a:rPr lang="fr" sz="4400" dirty="0"/>
              <a:t> « contact »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9C547C-C2F1-493E-9B64-E089F9DB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rtlCol="0"/>
          <a:lstStyle/>
          <a:p>
            <a:pPr rtl="0"/>
            <a:fld id="{312CC964-A50B-4C29-B4E4-2C30BB34CCF3}" type="slidenum">
              <a:rPr lang="en-US" smtClean="0"/>
              <a:pPr rtl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70934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BE902E-C458-4A9F-863C-5D9185028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263D7C-E9CB-4C77-8528-77A30083B7FC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http://purl.org/dc/terms/"/>
    <ds:schemaRef ds:uri="230e9df3-be65-4c73-a93b-d1236ebd677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1F1737-EB5A-49A3-BFCA-A97A8DCDF40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_AngleLinesVTI</Template>
  <TotalTime>0</TotalTime>
  <Words>218</Words>
  <Application>Microsoft Macintosh PowerPoint</Application>
  <PresentationFormat>Grand écran</PresentationFormat>
  <Paragraphs>44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Univers Condensed Light</vt:lpstr>
      <vt:lpstr>Walbaum Display Light</vt:lpstr>
      <vt:lpstr>AngleLinesVTI</vt:lpstr>
      <vt:lpstr>Les contours de l’obligation de conformité</vt:lpstr>
      <vt:lpstr>Présentation PowerPoint</vt:lpstr>
      <vt:lpstr>Le déploiement de la conformité (1)</vt:lpstr>
      <vt:lpstr>Le déploiement de la conformité (2)</vt:lpstr>
      <vt:lpstr>Un lien particulier avec l’ Autorité administrative indépendante</vt:lpstr>
      <vt:lpstr>Le dévoiement de la conformité ?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technologies disponibles, prescrites ou proscrites</dc:title>
  <dc:creator/>
  <cp:lastModifiedBy/>
  <cp:revision>8</cp:revision>
  <dcterms:created xsi:type="dcterms:W3CDTF">2021-02-08T04:45:48Z</dcterms:created>
  <dcterms:modified xsi:type="dcterms:W3CDTF">2024-02-07T10:46:19Z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