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4E7D2523-EDF2-419D-B4A6-969E9C242911}">
          <p14:sldIdLst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9086B6-D91A-40EA-9B35-C3422F60B565}" v="88" dt="2024-03-20T20:38:54.687"/>
    <p1510:client id="{9D776F2A-F563-43EC-9DA9-FA7E9B63F90D}" v="667" dt="2024-03-20T21:05:26.0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  <a:tblStyle styleId="{21E4AEA4-8DFA-4A89-87EB-49C32662AFE0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CECE8"/>
          </a:solidFill>
        </a:fill>
      </a:tcStyle>
    </a:wholeTbl>
    <a:band1H>
      <a:tcStyle>
        <a:tcBdr/>
        <a:fill>
          <a:solidFill>
            <a:srgbClr val="F8D7CD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F8D7CD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ED7D31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ED7D31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ED7D31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D7D31"/>
          </a:solidFill>
        </a:fill>
      </a:tcStyle>
    </a:firstRow>
  </a:tblStyle>
  <a:tblStyle styleId="{00A15C55-8517-42AA-B614-E9B94910E393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4E7"/>
          </a:solidFill>
        </a:fill>
      </a:tcStyle>
    </a:wholeTbl>
    <a:band1H>
      <a:tcStyle>
        <a:tcBdr/>
        <a:fill>
          <a:solidFill>
            <a:srgbClr val="FFE8CB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FFE8CB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FFC000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FFC000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C000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C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DA6079CE-EFB2-7AC3-AE20-9669687A5204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58135FD-9E5F-309F-269B-06B4BB557F35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6096FF4-B096-5C4A-9571-1F4148834D22}" type="datetime1">
              <a: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20/03/2024</a:t>
            </a:fld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DEC8F17-1BB9-C3E5-58BC-3D0246C6E069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Colloque « La Vigilance, pointe avancée de l'Obligation de Compliance », 5 décembre 2023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Colloque « La Vigilance, pointe avancée de l'Obligation de Compliance », 5 décembre 2023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Colloque « La Vigilance, pointe avancée de l'Obligation de Compliance », 5 décembre 2023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Colloque "La Vigilance, pointe avancée de l'obligation de Compliance", 5 décembre 2023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5E1E4A6-59F3-7221-C269-9B68FE5A09C0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3385ED-1C3F-5E47-96E8-E8FC1BFCC455}" type="slidenum">
              <a:t>‹N°›</a:t>
            </a:fld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8536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>
            <a:extLst>
              <a:ext uri="{FF2B5EF4-FFF2-40B4-BE49-F238E27FC236}">
                <a16:creationId xmlns:a16="http://schemas.microsoft.com/office/drawing/2014/main" id="{E5D0D5ED-6734-4F4B-0586-783DA56672B8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ED503B7-4269-EF3E-3C09-2972A9B606FB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AEE75E99-932B-CA49-B07A-A3F1C51F1672}" type="datetime1">
              <a:rPr lang="en-US"/>
              <a:pPr lvl="0"/>
              <a:t>3/20/2024</a:t>
            </a:fld>
            <a:endParaRPr lang="en-US"/>
          </a:p>
        </p:txBody>
      </p:sp>
      <p:sp>
        <p:nvSpPr>
          <p:cNvPr id="4" name="Espace réservé de l’image des diapositives 3">
            <a:extLst>
              <a:ext uri="{FF2B5EF4-FFF2-40B4-BE49-F238E27FC236}">
                <a16:creationId xmlns:a16="http://schemas.microsoft.com/office/drawing/2014/main" id="{E03331FC-A1EA-0FCD-B373-BEEDB8AB451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F1BE9829-5BEA-6F3F-9D40-450867208A15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fr-FR"/>
              <a:t>Modifiez les styles du texte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1930BEC-4C86-18B6-3ED7-375EB00F5780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</a:lstStyle>
          <a:p>
            <a:pPr lvl="0"/>
            <a:r>
              <a:rPr lang="en-US"/>
              <a:t>Colloque « La Vigilance, pointe avancée de l'Obligation de Compliance », 5 décembre 2023</a:t>
            </a:r>
          </a:p>
          <a:p>
            <a:pPr lvl="0"/>
            <a:r>
              <a:rPr lang="en-US"/>
              <a:t>Colloque « La Vigilance, pointe avancée de l'Obligation de Compliance », 5 décembre 2023</a:t>
            </a:r>
          </a:p>
          <a:p>
            <a:pPr lvl="0"/>
            <a:r>
              <a:rPr lang="en-US"/>
              <a:t>Colloque « La Vigilance, pointe avancée de l'Obligation de Compliance », 5 décembre 2023</a:t>
            </a:r>
          </a:p>
          <a:p>
            <a:pPr lvl="0"/>
            <a:r>
              <a:rPr lang="en-US"/>
              <a:t>Colloque "La Vigilance, pointe avancée de l'obligation de Compliance", 5 décembre 2023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834134C-F80B-F590-E3E2-EB9A47CF98C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80105C41-BC5F-1B46-BD62-E675447FA5F3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21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1">
            <a:extLst>
              <a:ext uri="{FF2B5EF4-FFF2-40B4-BE49-F238E27FC236}">
                <a16:creationId xmlns:a16="http://schemas.microsoft.com/office/drawing/2014/main" id="{FEFB6738-B72E-96A4-0FF7-E2F7C4063163}"/>
              </a:ext>
            </a:extLst>
          </p:cNvPr>
          <p:cNvCxnSpPr/>
          <p:nvPr/>
        </p:nvCxnSpPr>
        <p:spPr>
          <a:xfrm flipV="1">
            <a:off x="11602474" y="365119"/>
            <a:ext cx="589522" cy="6492881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cxnSp>
        <p:nvCxnSpPr>
          <p:cNvPr id="3" name="Connecteur droit 12">
            <a:extLst>
              <a:ext uri="{FF2B5EF4-FFF2-40B4-BE49-F238E27FC236}">
                <a16:creationId xmlns:a16="http://schemas.microsoft.com/office/drawing/2014/main" id="{B34A71E8-2026-8CB6-912C-90CB61A3E623}"/>
              </a:ext>
            </a:extLst>
          </p:cNvPr>
          <p:cNvCxnSpPr/>
          <p:nvPr/>
        </p:nvCxnSpPr>
        <p:spPr>
          <a:xfrm flipH="1" flipV="1">
            <a:off x="9340705" y="-10735"/>
            <a:ext cx="2851291" cy="1680045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cxnSp>
        <p:nvCxnSpPr>
          <p:cNvPr id="4" name="Connecteur droit 13">
            <a:extLst>
              <a:ext uri="{FF2B5EF4-FFF2-40B4-BE49-F238E27FC236}">
                <a16:creationId xmlns:a16="http://schemas.microsoft.com/office/drawing/2014/main" id="{68DD7489-A477-ABD2-810D-044D266AF97B}"/>
              </a:ext>
            </a:extLst>
          </p:cNvPr>
          <p:cNvCxnSpPr/>
          <p:nvPr/>
        </p:nvCxnSpPr>
        <p:spPr>
          <a:xfrm flipH="1" flipV="1">
            <a:off x="-33558" y="6045957"/>
            <a:ext cx="6876854" cy="812043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sp>
        <p:nvSpPr>
          <p:cNvPr id="5" name="Espace réservé d’image 47">
            <a:extLst>
              <a:ext uri="{FF2B5EF4-FFF2-40B4-BE49-F238E27FC236}">
                <a16:creationId xmlns:a16="http://schemas.microsoft.com/office/drawing/2014/main" id="{0A7ABBFD-C22F-9F44-96EB-D082DD2D7218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2623276" y="0"/>
            <a:ext cx="9568720" cy="6858000"/>
          </a:xfrm>
          <a:solidFill>
            <a:srgbClr val="BA9CA0"/>
          </a:solidFill>
        </p:spPr>
        <p:txBody>
          <a:bodyPr>
            <a:noAutofit/>
          </a:bodyPr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33DF7517-D6FC-CD3E-AD3A-A5AF8DFF97F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20695" y="1040001"/>
            <a:ext cx="3338620" cy="315016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7" name="Espace réservé du texte 14">
            <a:extLst>
              <a:ext uri="{FF2B5EF4-FFF2-40B4-BE49-F238E27FC236}">
                <a16:creationId xmlns:a16="http://schemas.microsoft.com/office/drawing/2014/main" id="{D893C069-0103-F6F1-8BBE-470C52E0ABB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90539" y="4240209"/>
            <a:ext cx="3497259" cy="18018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/>
              <a:t>Nom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4173198358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Contenu 2 de colonne (diapositive de comparais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8">
            <a:extLst>
              <a:ext uri="{FF2B5EF4-FFF2-40B4-BE49-F238E27FC236}">
                <a16:creationId xmlns:a16="http://schemas.microsoft.com/office/drawing/2014/main" id="{D31B9643-BCC2-3F28-6540-086B6D45E26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4EEEE5-C21F-C341-88C8-EF473CC6DDA5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19972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_Contenu 3 de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7">
            <a:extLst>
              <a:ext uri="{FF2B5EF4-FFF2-40B4-BE49-F238E27FC236}">
                <a16:creationId xmlns:a16="http://schemas.microsoft.com/office/drawing/2014/main" id="{1DF4375A-BEDE-C55A-ACEC-A6C8EF81B85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Colloque Deauville Droit et commerce - 23 mars 2024</a:t>
            </a:r>
          </a:p>
        </p:txBody>
      </p:sp>
      <p:sp>
        <p:nvSpPr>
          <p:cNvPr id="3" name="Espace réservé de la date 6">
            <a:extLst>
              <a:ext uri="{FF2B5EF4-FFF2-40B4-BE49-F238E27FC236}">
                <a16:creationId xmlns:a16="http://schemas.microsoft.com/office/drawing/2014/main" id="{30538284-AC0B-C6EB-34EB-A1C4FDB0A4D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7/02/20XX</a:t>
            </a:r>
            <a:endParaRPr lang="en-US"/>
          </a:p>
        </p:txBody>
      </p:sp>
      <p:sp>
        <p:nvSpPr>
          <p:cNvPr id="4" name="Espace réservé du numéro de diapositive 8">
            <a:extLst>
              <a:ext uri="{FF2B5EF4-FFF2-40B4-BE49-F238E27FC236}">
                <a16:creationId xmlns:a16="http://schemas.microsoft.com/office/drawing/2014/main" id="{8227D7D4-667D-2D08-365B-C1789D52D8C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97FE86-E819-034E-A525-AF06155102B9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07623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_Synthè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8C5A622-D683-37C2-0C7E-4C5BFE9ED2E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7/02/20XX</a:t>
            </a:r>
            <a:endParaRPr lang="en-US"/>
          </a:p>
        </p:txBody>
      </p:sp>
      <p:sp>
        <p:nvSpPr>
          <p:cNvPr id="3" name="Espace réservé du numéro de diapositive 3">
            <a:extLst>
              <a:ext uri="{FF2B5EF4-FFF2-40B4-BE49-F238E27FC236}">
                <a16:creationId xmlns:a16="http://schemas.microsoft.com/office/drawing/2014/main" id="{858A7F25-2FDB-0BF6-3EA7-FF661BB6D18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E75B460-3A87-B54E-B927-3E98043D2CA8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0111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3_Ferme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143558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1390696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932576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 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9638677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7468550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3861420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8911472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’image 12">
            <a:extLst>
              <a:ext uri="{FF2B5EF4-FFF2-40B4-BE49-F238E27FC236}">
                <a16:creationId xmlns:a16="http://schemas.microsoft.com/office/drawing/2014/main" id="{09C536D8-0943-F0CC-FBE2-BCE92143E589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9531092" y="3383280"/>
            <a:ext cx="2660903" cy="3474720"/>
          </a:xfrm>
          <a:solidFill>
            <a:srgbClr val="BA9CA0"/>
          </a:solidFill>
        </p:spPr>
        <p:txBody>
          <a:bodyPr/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3" name="Espace réservé de la date 1">
            <a:extLst>
              <a:ext uri="{FF2B5EF4-FFF2-40B4-BE49-F238E27FC236}">
                <a16:creationId xmlns:a16="http://schemas.microsoft.com/office/drawing/2014/main" id="{BC12CCE1-5691-8514-4E62-3FD1037E6FB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7/02/20XX</a:t>
            </a:r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AD6FA70-73DC-7B8C-CE0B-EC37F640E1A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BA4126-57EF-DF40-AB11-4BADDE37272D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18533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A492314-7F51-4ED2-8B77-601AC3BEF5F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7/02/20XX</a:t>
            </a:r>
            <a:endParaRPr lang="en-US"/>
          </a:p>
        </p:txBody>
      </p:sp>
      <p:sp>
        <p:nvSpPr>
          <p:cNvPr id="3" name="Espace réservé du numéro de diapositive 3">
            <a:extLst>
              <a:ext uri="{FF2B5EF4-FFF2-40B4-BE49-F238E27FC236}">
                <a16:creationId xmlns:a16="http://schemas.microsoft.com/office/drawing/2014/main" id="{9BB95244-3709-8890-5A08-6BDC2C4CB8A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2FEA5F-FB30-1247-ACAF-E074408E5258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04656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3259160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6651285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43D1508-8414-0FA4-445C-5C6368F2ECC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7/02/20XX</a:t>
            </a:r>
            <a:endParaRPr lang="en-US"/>
          </a:p>
        </p:txBody>
      </p:sp>
      <p:sp>
        <p:nvSpPr>
          <p:cNvPr id="3" name="Espace réservé du numéro de diapositive 3">
            <a:extLst>
              <a:ext uri="{FF2B5EF4-FFF2-40B4-BE49-F238E27FC236}">
                <a16:creationId xmlns:a16="http://schemas.microsoft.com/office/drawing/2014/main" id="{78855446-8D27-BE51-5EA9-5D3B62C78D6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DBB463-A9BD-0F4A-9A9B-F0A25956CBB3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77128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Saut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619078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re de graphiqu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3222747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180194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’image 13">
            <a:extLst>
              <a:ext uri="{FF2B5EF4-FFF2-40B4-BE49-F238E27FC236}">
                <a16:creationId xmlns:a16="http://schemas.microsoft.com/office/drawing/2014/main" id="{8E40149E-589F-65B2-B83C-2E4554218AA9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9531092" y="0"/>
            <a:ext cx="2660903" cy="2322576"/>
          </a:xfrm>
          <a:solidFill>
            <a:srgbClr val="BA9CA0"/>
          </a:solidFill>
        </p:spPr>
        <p:txBody>
          <a:bodyPr/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3" name="Espace réservé d’image 13">
            <a:extLst>
              <a:ext uri="{FF2B5EF4-FFF2-40B4-BE49-F238E27FC236}">
                <a16:creationId xmlns:a16="http://schemas.microsoft.com/office/drawing/2014/main" id="{1FD6D9D1-DEDB-0DC8-5DCD-D91F0505140F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9531092" y="2324103"/>
            <a:ext cx="2660903" cy="2322576"/>
          </a:xfrm>
          <a:solidFill>
            <a:srgbClr val="BA9CA0"/>
          </a:solidFill>
        </p:spPr>
        <p:txBody>
          <a:bodyPr/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Espace réservé d’image 13">
            <a:extLst>
              <a:ext uri="{FF2B5EF4-FFF2-40B4-BE49-F238E27FC236}">
                <a16:creationId xmlns:a16="http://schemas.microsoft.com/office/drawing/2014/main" id="{F929434E-A89F-8326-4C87-AA3DA822565C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9531092" y="4535424"/>
            <a:ext cx="2660903" cy="2322576"/>
          </a:xfrm>
          <a:solidFill>
            <a:srgbClr val="BA9CA0"/>
          </a:solidFill>
        </p:spPr>
        <p:txBody>
          <a:bodyPr/>
          <a:lstStyle>
            <a:lvl1pPr>
              <a:defRPr lang="en-US"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49201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Équ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’image 49">
            <a:extLst>
              <a:ext uri="{FF2B5EF4-FFF2-40B4-BE49-F238E27FC236}">
                <a16:creationId xmlns:a16="http://schemas.microsoft.com/office/drawing/2014/main" id="{F27E40B6-C2C8-061B-303F-1DADAD864CC7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6437376" y="2350008"/>
            <a:ext cx="1965960" cy="1801368"/>
          </a:xfrm>
          <a:solidFill>
            <a:srgbClr val="BA9CA0"/>
          </a:solidFill>
        </p:spPr>
        <p:txBody>
          <a:bodyPr/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A8A458E-6F71-0FEC-543A-DCA7558B4E4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441408" y="4319515"/>
            <a:ext cx="1963235" cy="365760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262626"/>
                </a:solidFill>
                <a:latin typeface="Walbaum Display Light"/>
              </a:defRPr>
            </a:lvl1pPr>
          </a:lstStyle>
          <a:p>
            <a:pPr lvl="0"/>
            <a:r>
              <a:rPr lang="fr-FR"/>
              <a:t>Nom</a:t>
            </a:r>
          </a:p>
        </p:txBody>
      </p:sp>
      <p:sp>
        <p:nvSpPr>
          <p:cNvPr id="4" name="Espace réservé du texte 2">
            <a:extLst>
              <a:ext uri="{FF2B5EF4-FFF2-40B4-BE49-F238E27FC236}">
                <a16:creationId xmlns:a16="http://schemas.microsoft.com/office/drawing/2014/main" id="{38EC3177-C39A-F2A0-E68E-B547D54B35D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438985" y="4761765"/>
            <a:ext cx="1963235" cy="741907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7F7F7F"/>
                </a:solidFill>
                <a:latin typeface="Walbaum Display Light"/>
              </a:defRPr>
            </a:lvl1pPr>
          </a:lstStyle>
          <a:p>
            <a:pPr lvl="0"/>
            <a:r>
              <a:rPr lang="fr-FR"/>
              <a:t>Titre</a:t>
            </a:r>
          </a:p>
        </p:txBody>
      </p:sp>
      <p:sp>
        <p:nvSpPr>
          <p:cNvPr id="5" name="Espace réservé d’image 49">
            <a:extLst>
              <a:ext uri="{FF2B5EF4-FFF2-40B4-BE49-F238E27FC236}">
                <a16:creationId xmlns:a16="http://schemas.microsoft.com/office/drawing/2014/main" id="{8BA6E298-0DC4-DEC6-7319-EA2674F565E9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9089136" y="2350008"/>
            <a:ext cx="1965960" cy="1801368"/>
          </a:xfrm>
          <a:solidFill>
            <a:srgbClr val="BA9CA0"/>
          </a:solidFill>
        </p:spPr>
        <p:txBody>
          <a:bodyPr/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FBD146F3-35CC-1506-61E1-7E289098B1F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090608" y="4319515"/>
            <a:ext cx="1963235" cy="365760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262626"/>
                </a:solidFill>
                <a:latin typeface="Walbaum Display Light"/>
              </a:defRPr>
            </a:lvl1pPr>
          </a:lstStyle>
          <a:p>
            <a:pPr lvl="0"/>
            <a:r>
              <a:rPr lang="fr-FR"/>
              <a:t>Nom</a:t>
            </a:r>
          </a:p>
        </p:txBody>
      </p:sp>
      <p:sp>
        <p:nvSpPr>
          <p:cNvPr id="7" name="Espace réservé du texte 2">
            <a:extLst>
              <a:ext uri="{FF2B5EF4-FFF2-40B4-BE49-F238E27FC236}">
                <a16:creationId xmlns:a16="http://schemas.microsoft.com/office/drawing/2014/main" id="{FA275A60-0096-70A1-425B-FF6B856B04B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088185" y="4761765"/>
            <a:ext cx="1963235" cy="741907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7F7F7F"/>
                </a:solidFill>
                <a:latin typeface="Walbaum Display Light"/>
              </a:defRPr>
            </a:lvl1pPr>
          </a:lstStyle>
          <a:p>
            <a:pPr lvl="0"/>
            <a:r>
              <a:rPr lang="fr-FR"/>
              <a:t>Titre</a:t>
            </a:r>
          </a:p>
        </p:txBody>
      </p:sp>
      <p:sp>
        <p:nvSpPr>
          <p:cNvPr id="8" name="Espace réservé du pied de page 3">
            <a:extLst>
              <a:ext uri="{FF2B5EF4-FFF2-40B4-BE49-F238E27FC236}">
                <a16:creationId xmlns:a16="http://schemas.microsoft.com/office/drawing/2014/main" id="{EE86B9C9-F093-418A-BE76-86DDEA43A8C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Colloque Deauville Droit et commerce - 23 mars 2024</a:t>
            </a:r>
          </a:p>
        </p:txBody>
      </p:sp>
      <p:sp>
        <p:nvSpPr>
          <p:cNvPr id="9" name="Espace réservé de la date 2">
            <a:extLst>
              <a:ext uri="{FF2B5EF4-FFF2-40B4-BE49-F238E27FC236}">
                <a16:creationId xmlns:a16="http://schemas.microsoft.com/office/drawing/2014/main" id="{08E7CFBE-B4A4-6C1E-0623-5FD283266E9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7/02/20XX</a:t>
            </a:r>
            <a:endParaRPr lang="en-US"/>
          </a:p>
        </p:txBody>
      </p:sp>
      <p:sp>
        <p:nvSpPr>
          <p:cNvPr id="10" name="Espace réservé du numéro de diapositive 4">
            <a:extLst>
              <a:ext uri="{FF2B5EF4-FFF2-40B4-BE49-F238E27FC236}">
                <a16:creationId xmlns:a16="http://schemas.microsoft.com/office/drawing/2014/main" id="{BEFFC91C-53D1-0864-03A9-B60D706DB8F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DCCF3F-6FEF-DC42-B6FD-CB5D6A40681F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16592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itre et chronologie de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1918448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20">
            <a:extLst>
              <a:ext uri="{FF2B5EF4-FFF2-40B4-BE49-F238E27FC236}">
                <a16:creationId xmlns:a16="http://schemas.microsoft.com/office/drawing/2014/main" id="{9DE232F5-2312-CA18-2E9B-8FA194C40667}"/>
              </a:ext>
            </a:extLst>
          </p:cNvPr>
          <p:cNvCxnSpPr/>
          <p:nvPr/>
        </p:nvCxnSpPr>
        <p:spPr>
          <a:xfrm flipH="1">
            <a:off x="0" y="0"/>
            <a:ext cx="3119722" cy="685800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cxnSp>
        <p:nvCxnSpPr>
          <p:cNvPr id="3" name="Connecteur droit 21">
            <a:extLst>
              <a:ext uri="{FF2B5EF4-FFF2-40B4-BE49-F238E27FC236}">
                <a16:creationId xmlns:a16="http://schemas.microsoft.com/office/drawing/2014/main" id="{7D58E9F1-5D5B-B414-9564-A0C77B5E93C0}"/>
              </a:ext>
            </a:extLst>
          </p:cNvPr>
          <p:cNvCxnSpPr/>
          <p:nvPr/>
        </p:nvCxnSpPr>
        <p:spPr>
          <a:xfrm flipH="1">
            <a:off x="0" y="0"/>
            <a:ext cx="903765" cy="6543675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cxnSp>
        <p:nvCxnSpPr>
          <p:cNvPr id="4" name="Connecteur droit 22">
            <a:extLst>
              <a:ext uri="{FF2B5EF4-FFF2-40B4-BE49-F238E27FC236}">
                <a16:creationId xmlns:a16="http://schemas.microsoft.com/office/drawing/2014/main" id="{3651B7C3-E56E-2FE3-917C-2E1CE7C83AF7}"/>
              </a:ext>
            </a:extLst>
          </p:cNvPr>
          <p:cNvCxnSpPr/>
          <p:nvPr/>
        </p:nvCxnSpPr>
        <p:spPr>
          <a:xfrm flipH="1" flipV="1">
            <a:off x="-42867" y="5791196"/>
            <a:ext cx="6286509" cy="1066804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cxnSp>
        <p:nvCxnSpPr>
          <p:cNvPr id="5" name="Connecteur droit 23">
            <a:extLst>
              <a:ext uri="{FF2B5EF4-FFF2-40B4-BE49-F238E27FC236}">
                <a16:creationId xmlns:a16="http://schemas.microsoft.com/office/drawing/2014/main" id="{8FB9F7CD-AB2A-D7F2-7BA8-E32B7AE4A54F}"/>
              </a:ext>
            </a:extLst>
          </p:cNvPr>
          <p:cNvCxnSpPr/>
          <p:nvPr/>
        </p:nvCxnSpPr>
        <p:spPr>
          <a:xfrm flipH="1">
            <a:off x="8462964" y="5848346"/>
            <a:ext cx="3729032" cy="1009654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cxnSp>
        <p:nvCxnSpPr>
          <p:cNvPr id="6" name="Connecteur droit 24">
            <a:extLst>
              <a:ext uri="{FF2B5EF4-FFF2-40B4-BE49-F238E27FC236}">
                <a16:creationId xmlns:a16="http://schemas.microsoft.com/office/drawing/2014/main" id="{845762B8-D120-F1E4-F717-836ABE64FFFC}"/>
              </a:ext>
            </a:extLst>
          </p:cNvPr>
          <p:cNvCxnSpPr/>
          <p:nvPr/>
        </p:nvCxnSpPr>
        <p:spPr>
          <a:xfrm flipH="1">
            <a:off x="11543157" y="1647821"/>
            <a:ext cx="648839" cy="5210179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cxnSp>
        <p:nvCxnSpPr>
          <p:cNvPr id="7" name="Connecteur droit 25">
            <a:extLst>
              <a:ext uri="{FF2B5EF4-FFF2-40B4-BE49-F238E27FC236}">
                <a16:creationId xmlns:a16="http://schemas.microsoft.com/office/drawing/2014/main" id="{79A5801E-51C4-C1B3-B18F-1F4F5191811D}"/>
              </a:ext>
            </a:extLst>
          </p:cNvPr>
          <p:cNvCxnSpPr/>
          <p:nvPr/>
        </p:nvCxnSpPr>
        <p:spPr>
          <a:xfrm flipH="1" flipV="1">
            <a:off x="10781553" y="0"/>
            <a:ext cx="1410443" cy="4258342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cxnSp>
        <p:nvCxnSpPr>
          <p:cNvPr id="8" name="Connecteur droit 26">
            <a:extLst>
              <a:ext uri="{FF2B5EF4-FFF2-40B4-BE49-F238E27FC236}">
                <a16:creationId xmlns:a16="http://schemas.microsoft.com/office/drawing/2014/main" id="{2E0535D8-E787-022A-F20E-2A717238CD1F}"/>
              </a:ext>
            </a:extLst>
          </p:cNvPr>
          <p:cNvCxnSpPr/>
          <p:nvPr/>
        </p:nvCxnSpPr>
        <p:spPr>
          <a:xfrm flipH="1" flipV="1">
            <a:off x="6529392" y="-4764"/>
            <a:ext cx="5662604" cy="931974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sp>
        <p:nvSpPr>
          <p:cNvPr id="9" name="Espace réservé du titre 1">
            <a:extLst>
              <a:ext uri="{FF2B5EF4-FFF2-40B4-BE49-F238E27FC236}">
                <a16:creationId xmlns:a16="http://schemas.microsoft.com/office/drawing/2014/main" id="{3F84CF4E-C09C-DE37-E18D-A6EC41C371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3000" y="533396"/>
            <a:ext cx="9905996" cy="138215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980FEEFF-CC4F-7CD5-75D9-DB5E71660A8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143000" y="2009549"/>
            <a:ext cx="9905996" cy="40244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Modifiez les styles du texte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Espace réservé de la date 3">
            <a:extLst>
              <a:ext uri="{FF2B5EF4-FFF2-40B4-BE49-F238E27FC236}">
                <a16:creationId xmlns:a16="http://schemas.microsoft.com/office/drawing/2014/main" id="{80C61FB5-F318-D822-E054-CA15C5DA1F28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7337099" y="6398879"/>
            <a:ext cx="419390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100" b="0" i="0" u="none" strike="noStrike" kern="1200" cap="none" spc="0" baseline="0">
                <a:solidFill>
                  <a:srgbClr val="001E2E"/>
                </a:solidFill>
                <a:uFillTx/>
                <a:latin typeface="Univers Condensed Light"/>
              </a:defRPr>
            </a:lvl1pPr>
          </a:lstStyle>
          <a:p>
            <a:pPr lvl="0"/>
            <a:r>
              <a:rPr lang="fr-FR"/>
              <a:t>7/02/20XX</a:t>
            </a:r>
            <a:endParaRPr lang="en-US"/>
          </a:p>
        </p:txBody>
      </p:sp>
      <p:sp>
        <p:nvSpPr>
          <p:cNvPr id="12" name="Espace réservé du pied de page 4">
            <a:extLst>
              <a:ext uri="{FF2B5EF4-FFF2-40B4-BE49-F238E27FC236}">
                <a16:creationId xmlns:a16="http://schemas.microsoft.com/office/drawing/2014/main" id="{86C40B1A-B215-D08A-AE7B-AF3B1011F43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154433" y="6398879"/>
            <a:ext cx="4497311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1" i="0" u="none" strike="noStrike" kern="1200" cap="none" spc="30" baseline="0">
                <a:solidFill>
                  <a:srgbClr val="001E2E"/>
                </a:solidFill>
                <a:uFillTx/>
                <a:latin typeface="Walbaum Display Light"/>
              </a:defRPr>
            </a:lvl1pPr>
          </a:lstStyle>
          <a:p>
            <a:pPr lvl="0"/>
            <a:r>
              <a:rPr lang="fr-FR"/>
              <a:t>Colloque Deauville Droit et commerce - 23 mars 2024</a:t>
            </a:r>
          </a:p>
        </p:txBody>
      </p:sp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E9E8F337-14FF-D0F8-9A3C-F2DAE2D458A1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1602474" y="6398879"/>
            <a:ext cx="47088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100" b="0" i="0" u="none" strike="noStrike" kern="1200" cap="none" spc="0" baseline="0">
                <a:solidFill>
                  <a:srgbClr val="001E2E"/>
                </a:solidFill>
                <a:uFillTx/>
                <a:latin typeface="Univers Condensed Light"/>
              </a:defRPr>
            </a:lvl1pPr>
          </a:lstStyle>
          <a:p>
            <a:pPr lvl="0"/>
            <a:fld id="{8F9537B6-CCD6-7140-8996-02433F616336}" type="slidenum"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hf hdr="0" dt="0"/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3200" b="0" i="1" u="none" strike="noStrike" kern="1200" cap="all" spc="0" baseline="0">
          <a:solidFill>
            <a:srgbClr val="001E2E"/>
          </a:solidFill>
          <a:uFillTx/>
          <a:latin typeface="Walbaum Display Light"/>
        </a:defRPr>
      </a:lvl1pPr>
    </p:titleStyle>
    <p:bodyStyle>
      <a:lvl1pPr marL="228600" marR="0" lvl="0" indent="-228600" algn="l" defTabSz="914400" rtl="0" fontAlgn="auto" hangingPunct="1">
        <a:lnSpc>
          <a:spcPct val="100000"/>
        </a:lnSpc>
        <a:spcBef>
          <a:spcPts val="1000"/>
        </a:spcBef>
        <a:spcAft>
          <a:spcPts val="0"/>
        </a:spcAft>
        <a:buSzPct val="8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1E2E"/>
          </a:solidFill>
          <a:uFillTx/>
          <a:latin typeface="Univers Condensed Light"/>
        </a:defRPr>
      </a:lvl1pPr>
      <a:lvl2pPr marL="685800" marR="0" lvl="1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80000"/>
        <a:buFont typeface="Arial" pitchFamily="34"/>
        <a:buChar char="•"/>
        <a:tabLst/>
        <a:defRPr lang="fr-FR" sz="2000" b="0" i="0" u="none" strike="noStrike" kern="1200" cap="none" spc="0" baseline="0">
          <a:solidFill>
            <a:srgbClr val="001E2E"/>
          </a:solidFill>
          <a:uFillTx/>
          <a:latin typeface="Univers Condensed Light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8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1E2E"/>
          </a:solidFill>
          <a:uFillTx/>
          <a:latin typeface="Univers Condensed Light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80000"/>
        <a:buFont typeface="Arial" pitchFamily="34"/>
        <a:buChar char="•"/>
        <a:tabLst/>
        <a:defRPr lang="fr-FR" sz="1600" b="0" i="0" u="none" strike="noStrike" kern="1200" cap="none" spc="0" baseline="0">
          <a:solidFill>
            <a:srgbClr val="001E2E"/>
          </a:solidFill>
          <a:uFillTx/>
          <a:latin typeface="Univers Condensed Light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80000"/>
        <a:buFont typeface="Arial" pitchFamily="34"/>
        <a:buChar char="•"/>
        <a:tabLst/>
        <a:defRPr lang="fr-FR" sz="1600" b="0" i="0" u="none" strike="noStrike" kern="1200" cap="none" spc="0" baseline="0">
          <a:solidFill>
            <a:srgbClr val="001E2E"/>
          </a:solidFill>
          <a:uFillTx/>
          <a:latin typeface="Univers Condensed Light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acklistednews.com/article/84849/eus-digital-services-act-threatens-americans-free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Relationship Id="rId5" Type="http://schemas.openxmlformats.org/officeDocument/2006/relationships/hyperlink" Target="https://creativecommons.org/licenses/by/3.0/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caniaz.blogspot.com/2015/02/jom-lihat-perubahan-facebook-dari-tahun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Relationship Id="rId4" Type="http://schemas.openxmlformats.org/officeDocument/2006/relationships/hyperlink" Target="https://creativecommons.org/licenses/by-sa/3.0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Redes_sociales_en_Internet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Relationship Id="rId4" Type="http://schemas.openxmlformats.org/officeDocument/2006/relationships/hyperlink" Target="https://creativecommons.org/licenses/by-sa/3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umentacionhoy.com/contents/blog/2020-07-03/desinformacion-y-fake-news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Relationship Id="rId4" Type="http://schemas.openxmlformats.org/officeDocument/2006/relationships/hyperlink" Target="https://creativecommons.org/licenses/by-nc-sa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historia-biografia.com/tiktok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Relationship Id="rId5" Type="http://schemas.openxmlformats.org/officeDocument/2006/relationships/hyperlink" Target="https://ec.europa.eu/commission/presscorner/detail/en/ip_23_2413" TargetMode="External"/><Relationship Id="rId4" Type="http://schemas.openxmlformats.org/officeDocument/2006/relationships/hyperlink" Target="https://creativecommons.org/licenses/by-nc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0">
            <a:extLst>
              <a:ext uri="{FF2B5EF4-FFF2-40B4-BE49-F238E27FC236}">
                <a16:creationId xmlns:a16="http://schemas.microsoft.com/office/drawing/2014/main" id="{225276CC-5EF5-875B-5863-E40B14AA2341}"/>
              </a:ext>
            </a:extLst>
          </p:cNvPr>
          <p:cNvCxnSpPr>
            <a:cxnSpLocks noMove="1" noResize="1"/>
          </p:cNvCxnSpPr>
          <p:nvPr/>
        </p:nvCxnSpPr>
        <p:spPr>
          <a:xfrm flipH="1">
            <a:off x="0" y="0"/>
            <a:ext cx="3119722" cy="685800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cxnSp>
        <p:nvCxnSpPr>
          <p:cNvPr id="3" name="Straight Connector 12">
            <a:extLst>
              <a:ext uri="{FF2B5EF4-FFF2-40B4-BE49-F238E27FC236}">
                <a16:creationId xmlns:a16="http://schemas.microsoft.com/office/drawing/2014/main" id="{398049F2-9D40-AB60-902D-1BCCC2E33CC3}"/>
              </a:ext>
            </a:extLst>
          </p:cNvPr>
          <p:cNvCxnSpPr>
            <a:cxnSpLocks noMove="1" noResize="1"/>
          </p:cNvCxnSpPr>
          <p:nvPr/>
        </p:nvCxnSpPr>
        <p:spPr>
          <a:xfrm flipH="1">
            <a:off x="0" y="0"/>
            <a:ext cx="903765" cy="6543675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cxnSp>
        <p:nvCxnSpPr>
          <p:cNvPr id="4" name="Straight Connector 14">
            <a:extLst>
              <a:ext uri="{FF2B5EF4-FFF2-40B4-BE49-F238E27FC236}">
                <a16:creationId xmlns:a16="http://schemas.microsoft.com/office/drawing/2014/main" id="{BD134727-645C-87CD-1F5A-77E6AFBF9498}"/>
              </a:ext>
            </a:extLst>
          </p:cNvPr>
          <p:cNvCxnSpPr>
            <a:cxnSpLocks noMove="1" noResize="1"/>
          </p:cNvCxnSpPr>
          <p:nvPr/>
        </p:nvCxnSpPr>
        <p:spPr>
          <a:xfrm flipH="1" flipV="1">
            <a:off x="-42867" y="5791196"/>
            <a:ext cx="6286509" cy="1066804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cxnSp>
        <p:nvCxnSpPr>
          <p:cNvPr id="5" name="Straight Connector 16">
            <a:extLst>
              <a:ext uri="{FF2B5EF4-FFF2-40B4-BE49-F238E27FC236}">
                <a16:creationId xmlns:a16="http://schemas.microsoft.com/office/drawing/2014/main" id="{EC46DE03-D1D6-5573-127B-276EBD64CDAD}"/>
              </a:ext>
            </a:extLst>
          </p:cNvPr>
          <p:cNvCxnSpPr>
            <a:cxnSpLocks noMove="1" noResize="1"/>
          </p:cNvCxnSpPr>
          <p:nvPr/>
        </p:nvCxnSpPr>
        <p:spPr>
          <a:xfrm flipH="1">
            <a:off x="8462964" y="5848346"/>
            <a:ext cx="3729032" cy="1009654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cxnSp>
        <p:nvCxnSpPr>
          <p:cNvPr id="6" name="Straight Connector 18">
            <a:extLst>
              <a:ext uri="{FF2B5EF4-FFF2-40B4-BE49-F238E27FC236}">
                <a16:creationId xmlns:a16="http://schemas.microsoft.com/office/drawing/2014/main" id="{AD02EE17-FE4A-A004-BB79-F6F558961BFC}"/>
              </a:ext>
            </a:extLst>
          </p:cNvPr>
          <p:cNvCxnSpPr>
            <a:cxnSpLocks noMove="1" noResize="1"/>
          </p:cNvCxnSpPr>
          <p:nvPr/>
        </p:nvCxnSpPr>
        <p:spPr>
          <a:xfrm flipH="1">
            <a:off x="11543157" y="1647821"/>
            <a:ext cx="648839" cy="5210179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cxnSp>
        <p:nvCxnSpPr>
          <p:cNvPr id="7" name="Straight Connector 20">
            <a:extLst>
              <a:ext uri="{FF2B5EF4-FFF2-40B4-BE49-F238E27FC236}">
                <a16:creationId xmlns:a16="http://schemas.microsoft.com/office/drawing/2014/main" id="{5812742A-8257-2CEB-7FA2-8DCBF91B1961}"/>
              </a:ext>
            </a:extLst>
          </p:cNvPr>
          <p:cNvCxnSpPr>
            <a:cxnSpLocks noMove="1" noResize="1"/>
          </p:cNvCxnSpPr>
          <p:nvPr/>
        </p:nvCxnSpPr>
        <p:spPr>
          <a:xfrm flipH="1" flipV="1">
            <a:off x="10781553" y="0"/>
            <a:ext cx="1410443" cy="4258342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cxnSp>
        <p:nvCxnSpPr>
          <p:cNvPr id="8" name="Straight Connector 22">
            <a:extLst>
              <a:ext uri="{FF2B5EF4-FFF2-40B4-BE49-F238E27FC236}">
                <a16:creationId xmlns:a16="http://schemas.microsoft.com/office/drawing/2014/main" id="{3BBDAEE6-0E19-9956-6204-95EED7F89886}"/>
              </a:ext>
            </a:extLst>
          </p:cNvPr>
          <p:cNvCxnSpPr>
            <a:cxnSpLocks noMove="1" noResize="1"/>
          </p:cNvCxnSpPr>
          <p:nvPr/>
        </p:nvCxnSpPr>
        <p:spPr>
          <a:xfrm flipH="1" flipV="1">
            <a:off x="6529392" y="-4764"/>
            <a:ext cx="5662604" cy="931974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sp>
        <p:nvSpPr>
          <p:cNvPr id="9" name="Rectangle 24">
            <a:extLst>
              <a:ext uri="{FF2B5EF4-FFF2-40B4-BE49-F238E27FC236}">
                <a16:creationId xmlns:a16="http://schemas.microsoft.com/office/drawing/2014/main" id="{D4DC6E08-6DB0-5AD5-8B2C-0A427CD53532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chemeClr val="bg2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Univers Condensed Light"/>
            </a:endParaRPr>
          </a:p>
        </p:txBody>
      </p:sp>
      <p:sp>
        <p:nvSpPr>
          <p:cNvPr id="10" name="Rectangle 23">
            <a:extLst>
              <a:ext uri="{FF2B5EF4-FFF2-40B4-BE49-F238E27FC236}">
                <a16:creationId xmlns:a16="http://schemas.microsoft.com/office/drawing/2014/main" id="{F8A10C50-F9B1-DCBC-42C2-CAFFB59515CF}"/>
              </a:ext>
            </a:extLst>
          </p:cNvPr>
          <p:cNvSpPr>
            <a:spLocks noMove="1" noResize="1"/>
          </p:cNvSpPr>
          <p:nvPr/>
        </p:nvSpPr>
        <p:spPr>
          <a:xfrm rot="10799991">
            <a:off x="8" y="-1"/>
            <a:ext cx="7960940" cy="685975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838204"/>
              <a:gd name="f7" fmla="val 6859759"/>
              <a:gd name="f8" fmla="val 2446171"/>
              <a:gd name="f9" fmla="val 1761"/>
              <a:gd name="f10" fmla="val 6858756"/>
              <a:gd name="f11" fmla="+- 0 0 -90"/>
              <a:gd name="f12" fmla="*/ f3 1 5838204"/>
              <a:gd name="f13" fmla="*/ f4 1 6859759"/>
              <a:gd name="f14" fmla="val f5"/>
              <a:gd name="f15" fmla="val f6"/>
              <a:gd name="f16" fmla="val f7"/>
              <a:gd name="f17" fmla="*/ f11 f0 1"/>
              <a:gd name="f18" fmla="+- f16 0 f14"/>
              <a:gd name="f19" fmla="+- f15 0 f14"/>
              <a:gd name="f20" fmla="*/ f17 1 f2"/>
              <a:gd name="f21" fmla="*/ f19 1 5838204"/>
              <a:gd name="f22" fmla="*/ f18 1 6859759"/>
              <a:gd name="f23" fmla="*/ 0 f18 1"/>
              <a:gd name="f24" fmla="*/ 1761 f18 1"/>
              <a:gd name="f25" fmla="*/ 6859759 f18 1"/>
              <a:gd name="f26" fmla="*/ 6858756 f18 1"/>
              <a:gd name="f27" fmla="*/ 2446171 f19 1"/>
              <a:gd name="f28" fmla="*/ 5838204 f19 1"/>
              <a:gd name="f29" fmla="*/ 0 f19 1"/>
              <a:gd name="f30" fmla="+- f20 0 f1"/>
              <a:gd name="f31" fmla="*/ f23 1 6859759"/>
              <a:gd name="f32" fmla="*/ f24 1 6859759"/>
              <a:gd name="f33" fmla="*/ f25 1 6859759"/>
              <a:gd name="f34" fmla="*/ f26 1 6859759"/>
              <a:gd name="f35" fmla="*/ f27 1 5838204"/>
              <a:gd name="f36" fmla="*/ f28 1 5838204"/>
              <a:gd name="f37" fmla="*/ f29 1 5838204"/>
              <a:gd name="f38" fmla="*/ f14 1 f21"/>
              <a:gd name="f39" fmla="*/ f15 1 f21"/>
              <a:gd name="f40" fmla="*/ f14 1 f22"/>
              <a:gd name="f41" fmla="*/ f16 1 f22"/>
              <a:gd name="f42" fmla="*/ f35 1 f21"/>
              <a:gd name="f43" fmla="*/ f31 1 f22"/>
              <a:gd name="f44" fmla="*/ f36 1 f21"/>
              <a:gd name="f45" fmla="*/ f32 1 f22"/>
              <a:gd name="f46" fmla="*/ f33 1 f22"/>
              <a:gd name="f47" fmla="*/ f37 1 f21"/>
              <a:gd name="f48" fmla="*/ f34 1 f22"/>
              <a:gd name="f49" fmla="*/ f38 f12 1"/>
              <a:gd name="f50" fmla="*/ f39 f12 1"/>
              <a:gd name="f51" fmla="*/ f41 f13 1"/>
              <a:gd name="f52" fmla="*/ f40 f13 1"/>
              <a:gd name="f53" fmla="*/ f42 f12 1"/>
              <a:gd name="f54" fmla="*/ f43 f13 1"/>
              <a:gd name="f55" fmla="*/ f44 f12 1"/>
              <a:gd name="f56" fmla="*/ f45 f13 1"/>
              <a:gd name="f57" fmla="*/ f46 f13 1"/>
              <a:gd name="f58" fmla="*/ f47 f12 1"/>
              <a:gd name="f59" fmla="*/ f48 f1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53" y="f54"/>
              </a:cxn>
              <a:cxn ang="f30">
                <a:pos x="f55" y="f56"/>
              </a:cxn>
              <a:cxn ang="f30">
                <a:pos x="f55" y="f57"/>
              </a:cxn>
              <a:cxn ang="f30">
                <a:pos x="f58" y="f59"/>
              </a:cxn>
              <a:cxn ang="f30">
                <a:pos x="f53" y="f54"/>
              </a:cxn>
            </a:cxnLst>
            <a:rect l="f49" t="f52" r="f50" b="f51"/>
            <a:pathLst>
              <a:path w="5838204" h="6859759">
                <a:moveTo>
                  <a:pt x="f8" y="f5"/>
                </a:moveTo>
                <a:lnTo>
                  <a:pt x="f6" y="f9"/>
                </a:lnTo>
                <a:lnTo>
                  <a:pt x="f6" y="f7"/>
                </a:lnTo>
                <a:lnTo>
                  <a:pt x="f5" y="f10"/>
                </a:lnTo>
                <a:lnTo>
                  <a:pt x="f8" y="f5"/>
                </a:lnTo>
                <a:close/>
              </a:path>
            </a:pathLst>
          </a:custGeom>
          <a:solidFill>
            <a:srgbClr val="F0ECEC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Univers Condensed Light"/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6F2C5F71-5192-C2B2-8800-9D3E5F55FAC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12254" y="150880"/>
            <a:ext cx="2555875" cy="1066800"/>
          </a:xfrm>
        </p:spPr>
        <p:txBody>
          <a:bodyPr anchor="b"/>
          <a:lstStyle/>
          <a:p>
            <a:pPr lvl="0"/>
            <a:r>
              <a:rPr lang="en-US" sz="4600"/>
              <a:t>LE DSA</a:t>
            </a:r>
          </a:p>
        </p:txBody>
      </p:sp>
      <p:sp>
        <p:nvSpPr>
          <p:cNvPr id="12" name="Sous-titre 2">
            <a:extLst>
              <a:ext uri="{FF2B5EF4-FFF2-40B4-BE49-F238E27FC236}">
                <a16:creationId xmlns:a16="http://schemas.microsoft.com/office/drawing/2014/main" id="{CF1304A6-904F-FEBD-482D-8349B860CEB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50108" y="4359318"/>
            <a:ext cx="3294063" cy="1604962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en-US" sz="1800" b="1" cap="all" spc="300"/>
              <a:t>Emmanuel Netter</a:t>
            </a:r>
          </a:p>
          <a:p>
            <a:pPr marL="0" lvl="0" indent="0">
              <a:lnSpc>
                <a:spcPct val="120000"/>
              </a:lnSpc>
              <a:buNone/>
            </a:pPr>
            <a:endParaRPr lang="en-US" sz="1800" b="1" cap="all" spc="300"/>
          </a:p>
          <a:p>
            <a:pPr marL="0" lvl="0" indent="0">
              <a:lnSpc>
                <a:spcPct val="120000"/>
              </a:lnSpc>
              <a:buNone/>
            </a:pPr>
            <a:r>
              <a:rPr lang="en-US" sz="1400" b="1" cap="all" spc="300"/>
              <a:t>Professeur de droit privé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en-US" sz="1400" b="1" cap="all" spc="300"/>
              <a:t>Université de strasbourg</a:t>
            </a:r>
          </a:p>
        </p:txBody>
      </p:sp>
      <p:pic>
        <p:nvPicPr>
          <p:cNvPr id="16" name="Espace réservé d’image 5" descr="Une image contenant étoile, Graphique, capture d’écran, graphisme&#10;&#10;Description générée automatiquement">
            <a:extLst>
              <a:ext uri="{FF2B5EF4-FFF2-40B4-BE49-F238E27FC236}">
                <a16:creationId xmlns:a16="http://schemas.microsoft.com/office/drawing/2014/main" id="{F226E846-A65D-2D46-B9E6-AD8BB7969ABE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70488" y="1365250"/>
            <a:ext cx="7021512" cy="4681538"/>
          </a:xfrm>
          <a:solidFill>
            <a:srgbClr val="BA9CA0"/>
          </a:solidFill>
        </p:spPr>
      </p:pic>
      <p:sp>
        <p:nvSpPr>
          <p:cNvPr id="18" name="Espace réservé du numéro de diapositive 6">
            <a:extLst>
              <a:ext uri="{FF2B5EF4-FFF2-40B4-BE49-F238E27FC236}">
                <a16:creationId xmlns:a16="http://schemas.microsoft.com/office/drawing/2014/main" id="{DA83BAD8-22E2-A65B-F496-421C6D7F2E4E}"/>
              </a:ext>
            </a:extLst>
          </p:cNvPr>
          <p:cNvSpPr txBox="1">
            <a:spLocks noGrp="1"/>
          </p:cNvSpPr>
          <p:nvPr>
            <p:ph type="sldNum" sz="quarter" idx="4294967295"/>
          </p:nvPr>
        </p:nvSpPr>
        <p:spPr>
          <a:xfrm>
            <a:off x="11722100" y="6399213"/>
            <a:ext cx="4699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 algn="r"/>
            <a:fld id="{ACADF05C-274E-E249-A4DD-547A6CB90A34}" type="slidenum">
              <a:rPr lang="en-US" sz="1100">
                <a:solidFill>
                  <a:srgbClr val="001E2E"/>
                </a:solidFill>
                <a:latin typeface="Univers Condensed Light"/>
              </a:rPr>
              <a:t>1</a:t>
            </a:fld>
            <a:endParaRPr lang="fr-FR" sz="1100">
              <a:solidFill>
                <a:srgbClr val="001E2E"/>
              </a:solidFill>
              <a:latin typeface="Univers Condensed Light"/>
            </a:endParaRPr>
          </a:p>
        </p:txBody>
      </p:sp>
      <p:sp>
        <p:nvSpPr>
          <p:cNvPr id="19" name="Espace réservé du pied de page 4">
            <a:extLst>
              <a:ext uri="{FF2B5EF4-FFF2-40B4-BE49-F238E27FC236}">
                <a16:creationId xmlns:a16="http://schemas.microsoft.com/office/drawing/2014/main" id="{1CA2113E-B57E-F538-A442-F1C7E8E4422B}"/>
              </a:ext>
            </a:extLst>
          </p:cNvPr>
          <p:cNvSpPr txBox="1">
            <a:spLocks noGrp="1"/>
          </p:cNvSpPr>
          <p:nvPr>
            <p:ph type="ftr" sz="quarter" idx="4294967295"/>
          </p:nvPr>
        </p:nvSpPr>
        <p:spPr>
          <a:xfrm>
            <a:off x="0" y="6399213"/>
            <a:ext cx="4497388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fr-FR" sz="1200" b="1" spc="30">
                <a:solidFill>
                  <a:srgbClr val="001E2E"/>
                </a:solidFill>
                <a:latin typeface="Walbaum Display Light"/>
              </a:rPr>
              <a:t>Colloque Deauville Droit et commerce - 23 mars 2024</a:t>
            </a:r>
          </a:p>
        </p:txBody>
      </p:sp>
      <p:cxnSp>
        <p:nvCxnSpPr>
          <p:cNvPr id="13" name="Straight Connector 28">
            <a:extLst>
              <a:ext uri="{FF2B5EF4-FFF2-40B4-BE49-F238E27FC236}">
                <a16:creationId xmlns:a16="http://schemas.microsoft.com/office/drawing/2014/main" id="{35E67836-0BD9-FDC0-1204-633F06311675}"/>
              </a:ext>
            </a:extLst>
          </p:cNvPr>
          <p:cNvCxnSpPr>
            <a:cxnSpLocks noMove="1" noResize="1"/>
          </p:cNvCxnSpPr>
          <p:nvPr/>
        </p:nvCxnSpPr>
        <p:spPr>
          <a:xfrm flipH="1" flipV="1">
            <a:off x="6521189" y="10634"/>
            <a:ext cx="876069" cy="6858000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cxnSp>
        <p:nvCxnSpPr>
          <p:cNvPr id="14" name="Straight Connector 30">
            <a:extLst>
              <a:ext uri="{FF2B5EF4-FFF2-40B4-BE49-F238E27FC236}">
                <a16:creationId xmlns:a16="http://schemas.microsoft.com/office/drawing/2014/main" id="{FEAB678C-A2A0-4D35-B990-1084E4EA92C1}"/>
              </a:ext>
            </a:extLst>
          </p:cNvPr>
          <p:cNvCxnSpPr>
            <a:cxnSpLocks noMove="1" noResize="1"/>
          </p:cNvCxnSpPr>
          <p:nvPr/>
        </p:nvCxnSpPr>
        <p:spPr>
          <a:xfrm flipV="1">
            <a:off x="9307961" y="640729"/>
            <a:ext cx="2884035" cy="6217271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cxnSp>
        <p:nvCxnSpPr>
          <p:cNvPr id="15" name="Straight Connector 32">
            <a:extLst>
              <a:ext uri="{FF2B5EF4-FFF2-40B4-BE49-F238E27FC236}">
                <a16:creationId xmlns:a16="http://schemas.microsoft.com/office/drawing/2014/main" id="{F383B71F-12C7-9211-58C6-D7A245898569}"/>
              </a:ext>
            </a:extLst>
          </p:cNvPr>
          <p:cNvCxnSpPr>
            <a:cxnSpLocks noMove="1" noResize="1"/>
          </p:cNvCxnSpPr>
          <p:nvPr/>
        </p:nvCxnSpPr>
        <p:spPr>
          <a:xfrm>
            <a:off x="9434084" y="0"/>
            <a:ext cx="2757912" cy="1425202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pic>
        <p:nvPicPr>
          <p:cNvPr id="17" name="Image 8" descr="Une image contenant texte, Police, capture d’écran, ligne&#10;&#10;Description générée automatiquement">
            <a:extLst>
              <a:ext uri="{FF2B5EF4-FFF2-40B4-BE49-F238E27FC236}">
                <a16:creationId xmlns:a16="http://schemas.microsoft.com/office/drawing/2014/main" id="{745E74F8-DAEF-D499-300A-A39244F14F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3524" y="2880835"/>
            <a:ext cx="1964122" cy="110551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BE2AA2CA-F021-1873-9DC6-6EA159F5AA2A}"/>
              </a:ext>
            </a:extLst>
          </p:cNvPr>
          <p:cNvSpPr txBox="1"/>
          <p:nvPr/>
        </p:nvSpPr>
        <p:spPr>
          <a:xfrm>
            <a:off x="163763" y="1637524"/>
            <a:ext cx="4907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/>
              <a:t>Quand la liberté d’expression en ligne rencontre le droit de la compliance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66A1F18D-B120-CDEE-16E5-CDF811CBE61A}"/>
              </a:ext>
            </a:extLst>
          </p:cNvPr>
          <p:cNvSpPr txBox="1"/>
          <p:nvPr/>
        </p:nvSpPr>
        <p:spPr>
          <a:xfrm>
            <a:off x="6219825" y="6370638"/>
            <a:ext cx="5678488" cy="3175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US">
                <a:hlinkClick r:id="rId3"/>
              </a:rPr>
              <a:t>Cette photo</a:t>
            </a:r>
            <a:r>
              <a:rPr lang="en-US"/>
              <a:t> de Auteur inconnu est fournie sous licence </a:t>
            </a:r>
            <a:r>
              <a:rPr lang="en-US">
                <a:hlinkClick r:id="rId5"/>
              </a:rPr>
              <a:t>CC BY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38C707D-7728-02D3-5431-500338D245E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277600" y="6356350"/>
            <a:ext cx="914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89BA4126-57EF-DF40-AB11-4BADDE37272D}" type="slidenum">
              <a:rPr lang="en-US" sz="12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2</a:t>
            </a:fld>
            <a:endParaRPr lang="en-US" sz="12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555E6206-1F0C-F9C0-203C-0F3FEFEC84C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25438"/>
            <a:ext cx="4368800" cy="1957387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</a:pPr>
            <a:r>
              <a:rPr lang="en-US" sz="50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Introduction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5BC7D192-0EAD-9C23-7F27-EBE4B7C793F3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0" y="2873375"/>
            <a:ext cx="5343189" cy="331946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L'irruption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des </a:t>
            </a:r>
            <a:r>
              <a:rPr lang="en-US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plateformes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ligne</a:t>
            </a:r>
            <a:endParaRPr lang="en-US" err="1">
              <a:solidFill>
                <a:schemeClr val="tx1"/>
              </a:solidFill>
              <a:latin typeface="+mn-lt"/>
              <a:ea typeface="+mn-ea"/>
              <a:cs typeface="Calibri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</a:t>
            </a:r>
            <a:r>
              <a:rPr lang="en-US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approches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antérieures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au DSA : directive e-commerce, Avia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Calibri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 DSA : compliance et fortes sanctions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Calibri"/>
            </a:endParaRPr>
          </a:p>
        </p:txBody>
      </p:sp>
      <p:pic>
        <p:nvPicPr>
          <p:cNvPr id="4" name="Image 3" descr="Une image contenant texte, Visage humain, capture d’écran, personne&#10;&#10;Description générée automatiquement">
            <a:extLst>
              <a:ext uri="{FF2B5EF4-FFF2-40B4-BE49-F238E27FC236}">
                <a16:creationId xmlns:a16="http://schemas.microsoft.com/office/drawing/2014/main" id="{FB491E0F-6562-AC13-3D08-061D2C5453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9541" r="34540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3500B52D-A06E-AC89-5158-3A39A24E5EA1}"/>
              </a:ext>
            </a:extLst>
          </p:cNvPr>
          <p:cNvSpPr txBox="1"/>
          <p:nvPr/>
        </p:nvSpPr>
        <p:spPr>
          <a:xfrm>
            <a:off x="9617257" y="6657945"/>
            <a:ext cx="2574743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Cette photo</a:t>
            </a:r>
            <a:r>
              <a:rPr lang="en-US" sz="700">
                <a:solidFill>
                  <a:srgbClr val="FFFFFF"/>
                </a:solidFill>
              </a:rPr>
              <a:t> de Auteur inconnu est fournie sous licence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9570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405EB53-7C58-DB33-8D9E-979D4EF3F5BF}"/>
              </a:ext>
            </a:extLst>
          </p:cNvPr>
          <p:cNvSpPr txBox="1"/>
          <p:nvPr/>
        </p:nvSpPr>
        <p:spPr>
          <a:xfrm>
            <a:off x="890338" y="640080"/>
            <a:ext cx="3734014" cy="356616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dirty="0">
                <a:latin typeface="+mj-lt"/>
                <a:ea typeface="+mj-ea"/>
                <a:cs typeface="+mj-cs"/>
              </a:rPr>
              <a:t>I - Les </a:t>
            </a:r>
            <a:r>
              <a:rPr lang="en-US" sz="5000" dirty="0" err="1">
                <a:latin typeface="+mj-lt"/>
                <a:ea typeface="+mj-ea"/>
                <a:cs typeface="+mj-cs"/>
              </a:rPr>
              <a:t>plateformes</a:t>
            </a:r>
            <a:r>
              <a:rPr lang="en-US" sz="5000" dirty="0">
                <a:latin typeface="+mj-lt"/>
                <a:ea typeface="+mj-ea"/>
                <a:cs typeface="+mj-cs"/>
              </a:rPr>
              <a:t> </a:t>
            </a:r>
            <a:r>
              <a:rPr lang="en-US" sz="5000" dirty="0" err="1">
                <a:latin typeface="+mj-lt"/>
                <a:ea typeface="+mj-ea"/>
                <a:cs typeface="+mj-cs"/>
              </a:rPr>
              <a:t>en</a:t>
            </a:r>
            <a:r>
              <a:rPr lang="en-US" sz="5000" dirty="0">
                <a:latin typeface="+mj-lt"/>
                <a:ea typeface="+mj-ea"/>
                <a:cs typeface="+mj-cs"/>
              </a:rPr>
              <a:t> </a:t>
            </a:r>
            <a:r>
              <a:rPr lang="en-US" sz="5000" dirty="0" err="1">
                <a:latin typeface="+mj-lt"/>
                <a:ea typeface="+mj-ea"/>
                <a:cs typeface="+mj-cs"/>
              </a:rPr>
              <a:t>ligne</a:t>
            </a:r>
            <a:r>
              <a:rPr lang="en-US" sz="5000" dirty="0">
                <a:latin typeface="+mj-lt"/>
                <a:ea typeface="+mj-ea"/>
                <a:cs typeface="+mj-cs"/>
              </a:rPr>
              <a:t> et la </a:t>
            </a:r>
            <a:r>
              <a:rPr lang="en-US" sz="5000" dirty="0" err="1">
                <a:latin typeface="+mj-lt"/>
                <a:ea typeface="+mj-ea"/>
                <a:cs typeface="+mj-cs"/>
              </a:rPr>
              <a:t>modération</a:t>
            </a:r>
            <a:r>
              <a:rPr lang="en-US" sz="5000" dirty="0">
                <a:latin typeface="+mj-lt"/>
                <a:ea typeface="+mj-ea"/>
                <a:cs typeface="+mj-cs"/>
              </a:rPr>
              <a:t> des </a:t>
            </a:r>
            <a:r>
              <a:rPr lang="en-US" sz="5000" dirty="0" err="1">
                <a:latin typeface="+mj-lt"/>
                <a:ea typeface="+mj-ea"/>
                <a:cs typeface="+mj-cs"/>
              </a:rPr>
              <a:t>contenus</a:t>
            </a:r>
          </a:p>
        </p:txBody>
      </p:sp>
      <p:sp>
        <p:nvSpPr>
          <p:cNvPr id="18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age 7" descr="Une image contenant texte, capture d’écran, Police, conception&#10;&#10;Description générée automatiquement">
            <a:extLst>
              <a:ext uri="{FF2B5EF4-FFF2-40B4-BE49-F238E27FC236}">
                <a16:creationId xmlns:a16="http://schemas.microsoft.com/office/drawing/2014/main" id="{4DCCD2CB-781D-82A7-197F-B335486B57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323" b="8654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35A401B-7CAF-8F0F-5484-E4EF6736A76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591800" y="6356350"/>
            <a:ext cx="7620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89BA4126-57EF-DF40-AB11-4BADDE37272D}" type="slidenum">
              <a:rPr lang="en-US" sz="12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3</a:t>
            </a:fld>
            <a:endParaRPr lang="en-US" sz="12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B8F7A4D-A9D4-7D21-5000-45B23B8813E5}"/>
              </a:ext>
            </a:extLst>
          </p:cNvPr>
          <p:cNvSpPr txBox="1"/>
          <p:nvPr/>
        </p:nvSpPr>
        <p:spPr>
          <a:xfrm>
            <a:off x="1910221" y="6346616"/>
            <a:ext cx="389904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i="1" dirty="0">
                <a:cs typeface="Calibri"/>
              </a:rPr>
              <a:t>Interface de signalement YouTube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701633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 2" descr="Une image contenant texte, capture d’écran, symbole, Police&#10;&#10;Description générée automatiquement">
            <a:extLst>
              <a:ext uri="{FF2B5EF4-FFF2-40B4-BE49-F238E27FC236}">
                <a16:creationId xmlns:a16="http://schemas.microsoft.com/office/drawing/2014/main" id="{C6FDAC52-0ED6-2202-42B9-3A8E51A67C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6621" r="14067"/>
          <a:stretch/>
        </p:blipFill>
        <p:spPr>
          <a:xfrm>
            <a:off x="4582975" y="837136"/>
            <a:ext cx="7609023" cy="5387653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18FCE75-08A2-B63C-5E1C-A2874F46AFDA}"/>
              </a:ext>
            </a:extLst>
          </p:cNvPr>
          <p:cNvSpPr txBox="1"/>
          <p:nvPr/>
        </p:nvSpPr>
        <p:spPr>
          <a:xfrm>
            <a:off x="194256" y="427244"/>
            <a:ext cx="5153005" cy="528822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28600"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Absence </a:t>
            </a:r>
            <a:r>
              <a:rPr lang="en-US" sz="2800" err="1"/>
              <a:t>d'obligation</a:t>
            </a:r>
            <a:r>
              <a:rPr lang="en-US" sz="2800" dirty="0"/>
              <a:t> de surveillance + bon </a:t>
            </a:r>
            <a:r>
              <a:rPr lang="en-US" sz="2800" err="1"/>
              <a:t>samaritain</a:t>
            </a:r>
            <a:endParaRPr lang="en-US" sz="2800" err="1">
              <a:cs typeface="Calibri"/>
            </a:endParaRPr>
          </a:p>
          <a:p>
            <a:pPr marL="285750" indent="-228600">
              <a:spcAft>
                <a:spcPts val="700"/>
              </a:spcAft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28600"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sz="2800" err="1"/>
              <a:t>Obéissance</a:t>
            </a:r>
            <a:r>
              <a:rPr lang="en-US" sz="2800" dirty="0"/>
              <a:t> aux </a:t>
            </a:r>
            <a:r>
              <a:rPr lang="en-US" sz="2800" err="1"/>
              <a:t>injonctions</a:t>
            </a:r>
            <a:r>
              <a:rPr lang="en-US" sz="2800" dirty="0"/>
              <a:t> </a:t>
            </a:r>
            <a:r>
              <a:rPr lang="en-US" sz="2800" err="1"/>
              <a:t>d'agir</a:t>
            </a:r>
            <a:r>
              <a:rPr lang="en-US" sz="2800" dirty="0"/>
              <a:t> et </a:t>
            </a:r>
            <a:r>
              <a:rPr lang="en-US" sz="2800" err="1"/>
              <a:t>d'informer</a:t>
            </a:r>
            <a:endParaRPr lang="en-US" sz="2800" err="1">
              <a:cs typeface="Calibri"/>
            </a:endParaRPr>
          </a:p>
          <a:p>
            <a:pPr marL="285750" indent="-228600">
              <a:spcAft>
                <a:spcPts val="700"/>
              </a:spcAft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28600"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sz="2800" err="1"/>
              <a:t>Garanties</a:t>
            </a:r>
            <a:r>
              <a:rPr lang="en-US" sz="2800" dirty="0"/>
              <a:t> de </a:t>
            </a:r>
            <a:r>
              <a:rPr lang="en-US" sz="2800" err="1"/>
              <a:t>modération</a:t>
            </a:r>
            <a:r>
              <a:rPr lang="en-US" sz="2800" dirty="0"/>
              <a:t> : </a:t>
            </a:r>
            <a:r>
              <a:rPr lang="en-US" sz="2800" err="1"/>
              <a:t>signaleurs</a:t>
            </a:r>
            <a:r>
              <a:rPr lang="en-US" sz="2800" dirty="0"/>
              <a:t> de </a:t>
            </a:r>
            <a:r>
              <a:rPr lang="en-US" sz="2800" err="1"/>
              <a:t>confiance</a:t>
            </a:r>
            <a:r>
              <a:rPr lang="en-US" sz="2800" dirty="0"/>
              <a:t>, motivation, </a:t>
            </a:r>
            <a:r>
              <a:rPr lang="en-US" sz="2800" err="1"/>
              <a:t>recours</a:t>
            </a:r>
            <a:endParaRPr lang="en-US" sz="2800" err="1">
              <a:cs typeface="Calibri"/>
            </a:endParaRPr>
          </a:p>
          <a:p>
            <a:pPr marL="285750" indent="-228600">
              <a:spcAft>
                <a:spcPts val="700"/>
              </a:spcAft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28600"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sz="2800" err="1"/>
              <a:t>Règles</a:t>
            </a:r>
            <a:r>
              <a:rPr lang="en-US" sz="2800" dirty="0"/>
              <a:t> relatives à la </a:t>
            </a:r>
            <a:r>
              <a:rPr lang="en-US" sz="2800" err="1"/>
              <a:t>publicité</a:t>
            </a:r>
            <a:endParaRPr lang="en-US" sz="2800" err="1">
              <a:cs typeface="Calibri"/>
            </a:endParaRPr>
          </a:p>
          <a:p>
            <a:pPr marL="285750" indent="-228600">
              <a:spcAft>
                <a:spcPts val="700"/>
              </a:spcAft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28600"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sz="2800" err="1"/>
              <a:t>Mesures</a:t>
            </a:r>
            <a:r>
              <a:rPr lang="en-US" sz="2800" dirty="0"/>
              <a:t> de transparence</a:t>
            </a:r>
            <a:endParaRPr lang="en-US" sz="2800" dirty="0">
              <a:cs typeface="Calibri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484C9FD-DF25-B045-47C2-972EB4ABB4F4}"/>
              </a:ext>
            </a:extLst>
          </p:cNvPr>
          <p:cNvSpPr txBox="1"/>
          <p:nvPr/>
        </p:nvSpPr>
        <p:spPr>
          <a:xfrm>
            <a:off x="9617255" y="6657945"/>
            <a:ext cx="2574743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Cette photo</a:t>
            </a:r>
            <a:r>
              <a:rPr lang="en-US" sz="700">
                <a:solidFill>
                  <a:srgbClr val="FFFFFF"/>
                </a:solidFill>
              </a:rPr>
              <a:t> de Auteur inconnu est fournie sous licence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4303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405EB53-7C58-DB33-8D9E-979D4EF3F5BF}"/>
              </a:ext>
            </a:extLst>
          </p:cNvPr>
          <p:cNvSpPr txBox="1"/>
          <p:nvPr/>
        </p:nvSpPr>
        <p:spPr>
          <a:xfrm>
            <a:off x="321521" y="640080"/>
            <a:ext cx="4925309" cy="356616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 fontScale="925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dirty="0">
                <a:latin typeface="+mj-lt"/>
                <a:ea typeface="+mj-ea"/>
                <a:cs typeface="+mj-cs"/>
              </a:rPr>
              <a:t>I </a:t>
            </a:r>
            <a:r>
              <a:rPr lang="en-US" sz="5000" dirty="0" err="1">
                <a:latin typeface="+mj-lt"/>
                <a:ea typeface="+mj-ea"/>
                <a:cs typeface="+mj-cs"/>
              </a:rPr>
              <a:t>I</a:t>
            </a:r>
            <a:r>
              <a:rPr lang="en-US" sz="5000" dirty="0">
                <a:latin typeface="+mj-lt"/>
                <a:ea typeface="+mj-ea"/>
                <a:cs typeface="+mj-cs"/>
              </a:rPr>
              <a:t> - Les très </a:t>
            </a:r>
            <a:r>
              <a:rPr lang="en-US" sz="5000" dirty="0" err="1">
                <a:latin typeface="+mj-lt"/>
                <a:ea typeface="+mj-ea"/>
                <a:cs typeface="+mj-cs"/>
              </a:rPr>
              <a:t>grandes</a:t>
            </a:r>
            <a:r>
              <a:rPr lang="en-US" sz="5000" dirty="0">
                <a:latin typeface="+mj-lt"/>
                <a:ea typeface="+mj-ea"/>
                <a:cs typeface="+mj-cs"/>
              </a:rPr>
              <a:t> </a:t>
            </a:r>
            <a:r>
              <a:rPr lang="en-US" sz="5000" dirty="0" err="1">
                <a:latin typeface="+mj-lt"/>
                <a:ea typeface="+mj-ea"/>
                <a:cs typeface="+mj-cs"/>
              </a:rPr>
              <a:t>plateformes</a:t>
            </a:r>
            <a:br>
              <a:rPr lang="en-US" sz="5000" dirty="0">
                <a:latin typeface="+mj-lt"/>
                <a:ea typeface="+mj-ea"/>
                <a:cs typeface="+mj-cs"/>
              </a:rPr>
            </a:br>
            <a:r>
              <a:rPr lang="en-US" sz="5000" dirty="0">
                <a:latin typeface="+mj-lt"/>
                <a:ea typeface="+mj-ea"/>
                <a:cs typeface="+mj-cs"/>
              </a:rPr>
              <a:t>et la </a:t>
            </a:r>
            <a:r>
              <a:rPr lang="en-US" sz="5000" dirty="0" err="1">
                <a:latin typeface="+mj-lt"/>
                <a:ea typeface="+mj-ea"/>
                <a:cs typeface="+mj-cs"/>
              </a:rPr>
              <a:t>maîtrise</a:t>
            </a:r>
            <a:r>
              <a:rPr lang="en-US" sz="5000" dirty="0">
                <a:latin typeface="+mj-lt"/>
                <a:ea typeface="+mj-ea"/>
                <a:cs typeface="+mj-cs"/>
              </a:rPr>
              <a:t> des </a:t>
            </a:r>
            <a:r>
              <a:rPr lang="en-US" sz="5000" dirty="0" err="1">
                <a:latin typeface="+mj-lt"/>
                <a:ea typeface="+mj-ea"/>
                <a:cs typeface="+mj-cs"/>
              </a:rPr>
              <a:t>risques</a:t>
            </a:r>
            <a:r>
              <a:rPr lang="en-US" sz="5000" dirty="0">
                <a:latin typeface="+mj-lt"/>
                <a:ea typeface="+mj-ea"/>
                <a:cs typeface="+mj-cs"/>
              </a:rPr>
              <a:t> </a:t>
            </a:r>
            <a:r>
              <a:rPr lang="en-US" sz="5000" dirty="0" err="1">
                <a:latin typeface="+mj-lt"/>
                <a:ea typeface="+mj-ea"/>
                <a:cs typeface="+mj-cs"/>
              </a:rPr>
              <a:t>systémiques</a:t>
            </a:r>
            <a:endParaRPr lang="en-US" sz="5000" dirty="0" err="1">
              <a:latin typeface="+mj-lt"/>
              <a:ea typeface="+mj-ea"/>
              <a:cs typeface="Calibri Light"/>
            </a:endParaRPr>
          </a:p>
        </p:txBody>
      </p:sp>
      <p:sp>
        <p:nvSpPr>
          <p:cNvPr id="18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DCCD2CB-781D-82A7-197F-B335486B57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1751" r="2175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35A401B-7CAF-8F0F-5484-E4EF6736A76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591800" y="6356350"/>
            <a:ext cx="7620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89BA4126-57EF-DF40-AB11-4BADDE37272D}" type="slidenum">
              <a:rPr lang="en-US" sz="12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5</a:t>
            </a:fld>
            <a:endParaRPr lang="en-US" sz="12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49547E7-0D0F-2C4A-7552-A25BD9FC97F4}"/>
              </a:ext>
            </a:extLst>
          </p:cNvPr>
          <p:cNvSpPr txBox="1"/>
          <p:nvPr/>
        </p:nvSpPr>
        <p:spPr>
          <a:xfrm>
            <a:off x="5311775" y="6858000"/>
            <a:ext cx="6878638" cy="3175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US">
                <a:hlinkClick r:id="rId3"/>
              </a:rPr>
              <a:t>Cette photo</a:t>
            </a:r>
            <a:r>
              <a:rPr lang="en-US"/>
              <a:t> de Auteur inconnu est fournie sous licence </a:t>
            </a:r>
            <a:r>
              <a:rPr lang="en-US">
                <a:hlinkClick r:id="rId4"/>
              </a:rPr>
              <a:t>CC BY-SA-NC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0822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320DC11-0B57-BD8E-082C-6F516F504B72}"/>
              </a:ext>
            </a:extLst>
          </p:cNvPr>
          <p:cNvSpPr txBox="1"/>
          <p:nvPr/>
        </p:nvSpPr>
        <p:spPr>
          <a:xfrm>
            <a:off x="640080" y="2872899"/>
            <a:ext cx="4243589" cy="332066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marL="2286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les obligations </a:t>
            </a:r>
            <a:r>
              <a:rPr lang="en-US" sz="2400" err="1"/>
              <a:t>d’auto</a:t>
            </a:r>
            <a:r>
              <a:rPr lang="en-US" sz="2400" dirty="0"/>
              <a:t>-diagnostic et </a:t>
            </a:r>
            <a:r>
              <a:rPr lang="en-US" sz="2400" err="1"/>
              <a:t>d’atténuation</a:t>
            </a:r>
            <a:r>
              <a:rPr lang="en-US" sz="2400" dirty="0"/>
              <a:t> des grands </a:t>
            </a:r>
            <a:r>
              <a:rPr lang="en-US" sz="2400" err="1"/>
              <a:t>risques</a:t>
            </a:r>
            <a:endParaRPr lang="en-US" sz="2400">
              <a:cs typeface="Calibri"/>
            </a:endParaRPr>
          </a:p>
          <a:p>
            <a:pPr marL="2286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  <a:p>
            <a:pPr marL="2286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les </a:t>
            </a:r>
            <a:r>
              <a:rPr lang="en-US" sz="2400" err="1"/>
              <a:t>contrôles</a:t>
            </a:r>
            <a:r>
              <a:rPr lang="en-US" sz="2400" dirty="0"/>
              <a:t> externes : audits </a:t>
            </a:r>
            <a:r>
              <a:rPr lang="en-US" sz="2400" err="1"/>
              <a:t>indépendants</a:t>
            </a:r>
            <a:r>
              <a:rPr lang="en-US" sz="2400" dirty="0"/>
              <a:t>, </a:t>
            </a:r>
            <a:r>
              <a:rPr lang="en-US" sz="2400" err="1"/>
              <a:t>contrôle</a:t>
            </a:r>
            <a:r>
              <a:rPr lang="en-US" sz="2400" dirty="0"/>
              <a:t> de la Commission </a:t>
            </a:r>
            <a:r>
              <a:rPr lang="en-US" sz="2400" err="1"/>
              <a:t>européenne</a:t>
            </a:r>
            <a:r>
              <a:rPr lang="en-US" sz="2400" dirty="0"/>
              <a:t>, </a:t>
            </a:r>
            <a:r>
              <a:rPr lang="en-US" sz="2400" err="1"/>
              <a:t>fonction</a:t>
            </a:r>
            <a:r>
              <a:rPr lang="en-US" sz="2400" dirty="0"/>
              <a:t> de </a:t>
            </a:r>
            <a:r>
              <a:rPr lang="en-US" sz="2400" err="1"/>
              <a:t>conformité</a:t>
            </a:r>
            <a:r>
              <a:rPr lang="en-US" sz="2400" dirty="0"/>
              <a:t>, </a:t>
            </a:r>
            <a:r>
              <a:rPr lang="en-US" sz="2400" err="1"/>
              <a:t>ouverture</a:t>
            </a:r>
            <a:r>
              <a:rPr lang="en-US" sz="2400" dirty="0"/>
              <a:t> aux </a:t>
            </a:r>
            <a:r>
              <a:rPr lang="en-US" sz="2400" err="1"/>
              <a:t>chercheurs</a:t>
            </a:r>
            <a:endParaRPr lang="en-US" sz="2400" err="1">
              <a:cs typeface="Calibri"/>
            </a:endParaRPr>
          </a:p>
        </p:txBody>
      </p:sp>
      <p:pic>
        <p:nvPicPr>
          <p:cNvPr id="3" name="Image 2" descr="Une image contenant ciel, Téléphone mobile, gadget, Appareil de communications portable&#10;&#10;Description générée automatiquement">
            <a:extLst>
              <a:ext uri="{FF2B5EF4-FFF2-40B4-BE49-F238E27FC236}">
                <a16:creationId xmlns:a16="http://schemas.microsoft.com/office/drawing/2014/main" id="{CA273419-9E92-D22B-FA00-10E226A863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2041" r="32823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F1AB7362-30C9-2AA2-A852-78B7920D3554}"/>
              </a:ext>
            </a:extLst>
          </p:cNvPr>
          <p:cNvSpPr txBox="1"/>
          <p:nvPr/>
        </p:nvSpPr>
        <p:spPr>
          <a:xfrm>
            <a:off x="9484207" y="6657945"/>
            <a:ext cx="2707793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Cette photo</a:t>
            </a:r>
            <a:r>
              <a:rPr lang="en-US" sz="700">
                <a:solidFill>
                  <a:srgbClr val="FFFFFF"/>
                </a:solidFill>
              </a:rPr>
              <a:t> de Auteur inconnu est fournie sous licence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AAC8B73-DBC3-B6C3-6FDF-28243724252C}"/>
              </a:ext>
            </a:extLst>
          </p:cNvPr>
          <p:cNvSpPr txBox="1"/>
          <p:nvPr/>
        </p:nvSpPr>
        <p:spPr>
          <a:xfrm>
            <a:off x="587090" y="1131688"/>
            <a:ext cx="3983023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2000" dirty="0">
                <a:cs typeface="Calibri"/>
                <a:hlinkClick r:id="rId5"/>
              </a:rPr>
              <a:t>Désignation des "VLOPS et VLOSE"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213653338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_AngleLinesVTI</Template>
  <Application>Microsoft Office PowerPoint</Application>
  <PresentationFormat>Grand écran</PresentationFormat>
  <Slides>6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AngleLinesVTI</vt:lpstr>
      <vt:lpstr>LE DSA</vt:lpstr>
      <vt:lpstr>Introduction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technologies disponibles, prescrites ou proscrites</dc:title>
  <dc:creator/>
  <cp:revision>246</cp:revision>
  <dcterms:created xsi:type="dcterms:W3CDTF">2021-02-08T04:45:48Z</dcterms:created>
  <dcterms:modified xsi:type="dcterms:W3CDTF">2024-03-20T21:05:41Z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