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259" r:id="rId5"/>
    <p:sldId id="294" r:id="rId6"/>
    <p:sldId id="302" r:id="rId7"/>
    <p:sldId id="303" r:id="rId8"/>
    <p:sldId id="304" r:id="rId9"/>
    <p:sldId id="305" r:id="rId10"/>
    <p:sldId id="322" r:id="rId11"/>
    <p:sldId id="323" r:id="rId12"/>
    <p:sldId id="324" r:id="rId13"/>
    <p:sldId id="306" r:id="rId14"/>
    <p:sldId id="325" r:id="rId15"/>
    <p:sldId id="326" r:id="rId16"/>
    <p:sldId id="301" r:id="rId17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3B14C2-0244-4E8A-8CA2-18D021FE0FE2}" v="402" dt="2024-06-08T09:11:55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0" autoAdjust="0"/>
    <p:restoredTop sz="94558" autoAdjust="0"/>
  </p:normalViewPr>
  <p:slideViewPr>
    <p:cSldViewPr snapToGrid="0">
      <p:cViewPr varScale="1">
        <p:scale>
          <a:sx n="121" d="100"/>
          <a:sy n="121" d="100"/>
        </p:scale>
        <p:origin x="5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8E82EC-4045-7857-526D-ACBE9A383D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EB8F9F-84D8-1D0F-055A-CF6B1F5572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BE93A-DF95-0846-9172-206C831A8F3D}" type="datetimeFigureOut">
              <a:rPr lang="fr-FR" smtClean="0"/>
              <a:t>12/06/2024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DB7AF-AF31-AB9E-A4F6-02A2B2C7D4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Colloque « La Vigilance, pointe avancée de l'Obligation de Compliance », 5 décembre 2023</a:t>
            </a:r>
          </a:p>
          <a:p>
            <a:r>
              <a:rPr lang="fr-FR"/>
              <a:t>
Colloque « La Vigilance, pointe avancée de l'Obligation de Compliance », 5 décembre 2023</a:t>
            </a:r>
          </a:p>
          <a:p>
            <a:r>
              <a:rPr lang="fr-FR"/>
              <a:t>
Colloque « La Vigilance, pointe avancée de l'Obligation de Compliance », 5 décembre 2023</a:t>
            </a:r>
          </a:p>
          <a:p>
            <a:r>
              <a:rPr lang="fr-FR"/>
              <a:t>
Colloque "La Vigilance, pointe avancée de l'obligation de Compliance", 5 décembre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743CC6-596A-B167-3D4D-8CF5D0B43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1CC68-8D10-F74A-91DD-A49B4F43F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29774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4403B5A-21DF-4BBB-8059-B6B192FC641E}" type="datetimeFigureOut">
              <a:rPr lang="en-US" smtClean="0"/>
              <a:t>6/12/24</a:t>
            </a:fld>
            <a:endParaRPr lang="en-US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en-US"/>
              <a:t>Colloque « La Vigilance, pointe avancée de l'Obligation de Compliance », 5 décembre 2023</a:t>
            </a:r>
          </a:p>
          <a:p>
            <a:pPr rtl="0"/>
            <a:r>
              <a:rPr lang="en-US"/>
              <a:t>
Colloque « La Vigilance, pointe avancée de l'Obligation de Compliance », 5 décembre 2023</a:t>
            </a:r>
          </a:p>
          <a:p>
            <a:pPr rtl="0"/>
            <a:r>
              <a:rPr lang="en-US"/>
              <a:t>
Colloque « La Vigilance, pointe avancée de l'Obligation de Compliance », 5 décembre 2023</a:t>
            </a:r>
          </a:p>
          <a:p>
            <a:pPr rtl="0"/>
            <a:r>
              <a:rPr lang="en-US"/>
              <a:t>
Colloque "La Vigilance, pointe avancée de l'obligation de Compliance", 5 décembre 2023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61EF503-E31C-4FCE-86D9-0C61A5CBE28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80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 rtl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4" name="Forme libre : Forme 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’image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rtlCol="0" anchor="t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 rtl="0"/>
            <a:r>
              <a:rPr lang="fr"/>
              <a:t>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742368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u 2 de colonne (diapositive de comparais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3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u 3 d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5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ynthè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14" name="Espace réservé d’image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6" name="Espace réservé d’image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Espace réservé d’image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2CC964-A50B-4C29-B4E4-2C30BB34CCF3}" type="slidenum">
              <a:rPr lang="en-US" smtClean="0"/>
              <a:pPr rtl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11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IA et finance - 13 juin 2024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478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23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70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1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79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5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A046725-2805-431E-AA4E-0B018DFB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C30A62C-FEC9-4F1D-976E-DB003592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A2C262-0DF7-4EBE-8F23-D1240B3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rtlCol="0" anchor="t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30E531D-ED29-45E2-A30F-0363B29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rtlCol="0" anchor="ctr">
            <a:normAutofit/>
          </a:bodyPr>
          <a:lstStyle>
            <a:lvl1pPr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801F434-3E0E-40D9-A2D3-857BAE77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D44F5C56-0053-4E4A-BFFF-E98E7B91C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4" name="Espace réservé d’image 12">
            <a:extLst>
              <a:ext uri="{FF2B5EF4-FFF2-40B4-BE49-F238E27FC236}">
                <a16:creationId xmlns:a16="http://schemas.microsoft.com/office/drawing/2014/main" id="{226008DD-DEA7-4900-8D76-128694E123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51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>
            <a:normAutofit/>
          </a:bodyPr>
          <a:lstStyle>
            <a:lvl1pPr algn="l">
              <a:defRPr sz="4400"/>
            </a:lvl1pPr>
          </a:lstStyle>
          <a:p>
            <a:pPr algn="r" rtl="0"/>
            <a:endParaRPr lang="en-US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 rtlCol="0"/>
          <a:lstStyle>
            <a:lvl1pPr>
              <a:buNone/>
              <a:defRPr/>
            </a:lvl1pPr>
          </a:lstStyle>
          <a:p>
            <a:pPr algn="r" rtl="0"/>
            <a:endParaRPr lang="en-US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46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95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26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16" name="Espace réservé d’image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IA et finance - 13 juin 2024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6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aut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us-titre 2">
            <a:extLst>
              <a:ext uri="{FF2B5EF4-FFF2-40B4-BE49-F238E27FC236}">
                <a16:creationId xmlns:a16="http://schemas.microsoft.com/office/drawing/2014/main" id="{49714512-90F0-4B35-94F8-E1B4DCE9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 rtlCol="0" anchor="b">
            <a:normAutofit/>
          </a:bodyPr>
          <a:lstStyle>
            <a:lvl1pPr>
              <a:buNone/>
              <a:defRPr/>
            </a:lvl1pPr>
          </a:lstStyle>
          <a:p>
            <a:pPr algn="l" rtl="0"/>
            <a:endParaRPr lang="en-US" sz="1600" dirty="0"/>
          </a:p>
        </p:txBody>
      </p: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44895DE7-C22A-447F-B81A-BDCA25CAF2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292" y="3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3" name="Espace réservé d’image 22">
            <a:extLst>
              <a:ext uri="{FF2B5EF4-FFF2-40B4-BE49-F238E27FC236}">
                <a16:creationId xmlns:a16="http://schemas.microsoft.com/office/drawing/2014/main" id="{A5B5EF63-EEAA-4B07-A2B8-2483452BBA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3070" y="883420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6" name="Espace réservé d’image 25">
            <a:extLst>
              <a:ext uri="{FF2B5EF4-FFF2-40B4-BE49-F238E27FC236}">
                <a16:creationId xmlns:a16="http://schemas.microsoft.com/office/drawing/2014/main" id="{C4F9D0F6-DE6A-44A3-9D9E-A53D0C2292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7" y="4574265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FEE8AE0-4188-4CB6-8BFB-70E163ED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2981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graphiqu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8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0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9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8BDEDEF-6AC9-4ADF-B6AE-83CC82D2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87762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702995 w 6699211"/>
              <a:gd name="connsiteY0" fmla="*/ 5613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56139 h 6857998"/>
              <a:gd name="connsiteX0" fmla="*/ 2702995 w 6699211"/>
              <a:gd name="connsiteY0" fmla="*/ 29135 h 6830994"/>
              <a:gd name="connsiteX1" fmla="*/ 6681322 w 6699211"/>
              <a:gd name="connsiteY1" fmla="*/ 0 h 6830994"/>
              <a:gd name="connsiteX2" fmla="*/ 6699211 w 6699211"/>
              <a:gd name="connsiteY2" fmla="*/ 6830994 h 6830994"/>
              <a:gd name="connsiteX3" fmla="*/ 0 w 6699211"/>
              <a:gd name="connsiteY3" fmla="*/ 6817346 h 6830994"/>
              <a:gd name="connsiteX4" fmla="*/ 2702995 w 6699211"/>
              <a:gd name="connsiteY4" fmla="*/ 29135 h 6830994"/>
              <a:gd name="connsiteX0" fmla="*/ 2702995 w 6699211"/>
              <a:gd name="connsiteY0" fmla="*/ 2131 h 6803990"/>
              <a:gd name="connsiteX1" fmla="*/ 6699211 w 6699211"/>
              <a:gd name="connsiteY1" fmla="*/ 0 h 6803990"/>
              <a:gd name="connsiteX2" fmla="*/ 6699211 w 6699211"/>
              <a:gd name="connsiteY2" fmla="*/ 6803990 h 6803990"/>
              <a:gd name="connsiteX3" fmla="*/ 0 w 6699211"/>
              <a:gd name="connsiteY3" fmla="*/ 6790342 h 6803990"/>
              <a:gd name="connsiteX4" fmla="*/ 2702995 w 6699211"/>
              <a:gd name="connsiteY4" fmla="*/ 2131 h 680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0CB336-8515-4565-B747-B4EA83B4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rtlCol="0" anchor="t"/>
          <a:lstStyle/>
          <a:p>
            <a:pPr rtl="0"/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64F675D-D792-42C0-8961-D2D1D79C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6D2EC4D-FD33-4925-B0A8-68C9818D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8" y="533399"/>
            <a:ext cx="3678762" cy="5771481"/>
          </a:xfrm>
        </p:spPr>
        <p:txBody>
          <a:bodyPr rtlCol="0" anchor="ctr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FC7C9F55-A39F-4FB9-BEAD-745EA3E0A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A480833B-6513-44B8-B08A-6FCB3911F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6" name="Espace réservé d’image 13">
            <a:extLst>
              <a:ext uri="{FF2B5EF4-FFF2-40B4-BE49-F238E27FC236}">
                <a16:creationId xmlns:a16="http://schemas.microsoft.com/office/drawing/2014/main" id="{3BCCF25F-1246-4BAE-BAA2-FB33719CF5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4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50" name="Espace réservé d’image 49">
            <a:extLst>
              <a:ext uri="{FF2B5EF4-FFF2-40B4-BE49-F238E27FC236}">
                <a16:creationId xmlns:a16="http://schemas.microsoft.com/office/drawing/2014/main" id="{5496CA69-F288-4538-974D-9A68581F49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1F7CBA7A-8076-4743-AD9E-CB0B2B1D1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5421" y="4319521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8B03D9A7-85A7-4570-ADAF-E43C05B52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43000" y="4761768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1" name="Espace réservé d’image 49">
            <a:extLst>
              <a:ext uri="{FF2B5EF4-FFF2-40B4-BE49-F238E27FC236}">
                <a16:creationId xmlns:a16="http://schemas.microsoft.com/office/drawing/2014/main" id="{ADF2F19D-7D9A-47B3-8711-A71F034693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790A904C-841C-438E-BD4B-C18FC28CBD0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89781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4" name="Espace réservé du texte 2">
            <a:extLst>
              <a:ext uri="{FF2B5EF4-FFF2-40B4-BE49-F238E27FC236}">
                <a16:creationId xmlns:a16="http://schemas.microsoft.com/office/drawing/2014/main" id="{611759C1-BECA-460C-916A-079B29E05C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87360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2" name="Espace réservé d’image 49">
            <a:extLst>
              <a:ext uri="{FF2B5EF4-FFF2-40B4-BE49-F238E27FC236}">
                <a16:creationId xmlns:a16="http://schemas.microsoft.com/office/drawing/2014/main" id="{4519A595-9DA0-413B-A1E1-B0F059132DD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C20274DC-5128-46D8-9229-02288D2649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41406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6F92FD73-9CD4-4AB0-8DEF-B9D7B1C590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38985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3" name="Espace réservé d’image 49">
            <a:extLst>
              <a:ext uri="{FF2B5EF4-FFF2-40B4-BE49-F238E27FC236}">
                <a16:creationId xmlns:a16="http://schemas.microsoft.com/office/drawing/2014/main" id="{ECF2CB24-2F78-42B5-BEC0-904245F37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7" name="Espace réservé du texte 2">
            <a:extLst>
              <a:ext uri="{FF2B5EF4-FFF2-40B4-BE49-F238E27FC236}">
                <a16:creationId xmlns:a16="http://schemas.microsoft.com/office/drawing/2014/main" id="{E099301F-F262-4EB4-9AAA-D10A9CF42DC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090610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8" name="Espace réservé du texte 2">
            <a:extLst>
              <a:ext uri="{FF2B5EF4-FFF2-40B4-BE49-F238E27FC236}">
                <a16:creationId xmlns:a16="http://schemas.microsoft.com/office/drawing/2014/main" id="{BD5BC820-7DAB-4C8E-A7E4-A885BBE9AB8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088189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2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hronologi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3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5" r:id="rId4"/>
    <p:sldLayoutId id="2147483686" r:id="rId5"/>
    <p:sldLayoutId id="2147483662" r:id="rId6"/>
    <p:sldLayoutId id="2147483679" r:id="rId7"/>
    <p:sldLayoutId id="2147483682" r:id="rId8"/>
    <p:sldLayoutId id="2147483687" r:id="rId9"/>
    <p:sldLayoutId id="2147483665" r:id="rId10"/>
    <p:sldLayoutId id="2147483683" r:id="rId11"/>
    <p:sldLayoutId id="2147483677" r:id="rId12"/>
    <p:sldLayoutId id="2147483678" r:id="rId13"/>
    <p:sldLayoutId id="2147483684" r:id="rId14"/>
    <p:sldLayoutId id="2147483661" r:id="rId15"/>
    <p:sldLayoutId id="2147483663" r:id="rId16"/>
    <p:sldLayoutId id="2147483664" r:id="rId17"/>
    <p:sldLayoutId id="2147483666" r:id="rId18"/>
    <p:sldLayoutId id="2147483667" r:id="rId19"/>
    <p:sldLayoutId id="2147483685" r:id="rId20"/>
    <p:sldLayoutId id="2147483668" r:id="rId21"/>
    <p:sldLayoutId id="2147483669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dgetsin.com/leatherman-free-t4-edc-multitool-pocket-knife-with-magnetic-locking.htm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categoer.blogspot.com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nd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tter.fr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s://scherlund.blogspot.com/2018/10/what-is-deep-learning-ai-simple-guide.html" TargetMode="External"/><Relationship Id="rId7" Type="http://schemas.openxmlformats.org/officeDocument/2006/relationships/hyperlink" Target="https://recursospython.com/guias-y-manuales/diccionario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hyperlink" Target="https://isolution.pro/it/t/artificial-intelligence/artificial-intelligence-expert-systems/intelligenza-artificiale-sistemi-esperti" TargetMode="External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rapak.ca/cpg/ThePacmanProject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eur-lex.europa.eu/legal-content/FR/TXT/HTML/?uri=CELEX:52021PC0206" TargetMode="Externa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m.coe.int/1680afae3d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eptanetwork.org/members/associate-members/council-of-europe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etter.fr/wp-content/uploads/2024/03/A-9-2023-0188-AM-808-808_FR-1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hyperlink" Target="http://technofaq.org/posts/2017/02/will-autonomous-cars-change-dui-laws/" TargetMode="Externa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hyperlink" Target="https://www.noonpost.com/content/29158" TargetMode="Externa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hyperlink" Target="https://enetter.fr/wp-content/uploads/2024/03/A-9-2023-0188-AM-808-808_FR-1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pf.org/2016/12/01/protecting-privacy-age-connected-toys/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commons.wikimedia.org/wiki/File:Lufthansa_Boeing_737-300;_D-ABEI@LYS;27.09.2009_557al_(4329513299).jpg" TargetMode="External"/><Relationship Id="rId9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d/3.0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hyperlink" Target="https://enetter.fr/wp-content/uploads/2024/03/A-9-2023-0188-AM-808-808_FR-1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justintarte.com/2014/10/what-if-this-was-your-districts-grading.html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nedhayes.com/biometric-security-update-an-overview-in-the-covid-19-era" TargetMode="External"/><Relationship Id="rId9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B36C10-A9EA-414E-B3D3-09BAD9F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863" y="-1013722"/>
            <a:ext cx="4110597" cy="29498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3600" dirty="0"/>
              <a:t>Définir l’intelligence artificielle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140D27-0E15-4434-A8B8-FC3276144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831" y="4412513"/>
            <a:ext cx="3834392" cy="160422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b="1" cap="all" spc="300"/>
              <a:t>Emmanuel Netter</a:t>
            </a:r>
          </a:p>
          <a:p>
            <a:pPr>
              <a:lnSpc>
                <a:spcPct val="120000"/>
              </a:lnSpc>
            </a:pPr>
            <a:endParaRPr lang="en-US" sz="1800" b="1" cap="all" spc="300"/>
          </a:p>
          <a:p>
            <a:pPr>
              <a:lnSpc>
                <a:spcPct val="120000"/>
              </a:lnSpc>
            </a:pPr>
            <a:r>
              <a:rPr lang="en-US" sz="1400" b="1" cap="all" spc="300"/>
              <a:t>Professeur de droit privé</a:t>
            </a:r>
          </a:p>
          <a:p>
            <a:pPr>
              <a:lnSpc>
                <a:spcPct val="120000"/>
              </a:lnSpc>
            </a:pPr>
            <a:r>
              <a:rPr lang="en-US" sz="1400" b="1" cap="all" spc="300"/>
              <a:t>Université de strasbourg</a:t>
            </a:r>
            <a:endParaRPr lang="en-US" sz="1400" b="1" cap="all" spc="3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AE4AB23E-DAAF-49EC-3440-330A1FD7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419" y="28204"/>
            <a:ext cx="2455734" cy="1375908"/>
          </a:xfrm>
          <a:prstGeom prst="rect">
            <a:avLst/>
          </a:prstGeom>
        </p:spPr>
      </p:pic>
      <p:pic>
        <p:nvPicPr>
          <p:cNvPr id="12" name="Espace réservé pour une image  11" descr="Une image contenant cercle, léger&#10;&#10;Description générée automatiquement">
            <a:extLst>
              <a:ext uri="{FF2B5EF4-FFF2-40B4-BE49-F238E27FC236}">
                <a16:creationId xmlns:a16="http://schemas.microsoft.com/office/drawing/2014/main" id="{48164EE2-DC97-1111-CE58-5056FB4B37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167" b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96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24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E0949C-2916-C8D8-9DE6-B4BB093FA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50" y="541964"/>
            <a:ext cx="4768938" cy="381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Définition du modèle d’IA à usage général</a:t>
            </a:r>
          </a:p>
        </p:txBody>
      </p:sp>
      <p:cxnSp>
        <p:nvCxnSpPr>
          <p:cNvPr id="48" name="Straight Connector 28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0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32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ce réservé du contenu 5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8E6076DE-5473-11E6-4D46-21E54379E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5871" y="2398554"/>
            <a:ext cx="6388068" cy="2730897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2B5BEE-3D6D-FAEE-3489-79501D1EA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IA et finance - 13 juin 2024</a:t>
            </a:r>
          </a:p>
        </p:txBody>
      </p:sp>
    </p:spTree>
    <p:extLst>
      <p:ext uri="{BB962C8B-B14F-4D97-AF65-F5344CB8AC3E}">
        <p14:creationId xmlns:p14="http://schemas.microsoft.com/office/powerpoint/2010/main" val="3968569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2171661-0838-4942-A149-8C1B78926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29A24E-01AA-C1EA-A726-11DCCD75B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02" y="388142"/>
            <a:ext cx="7425077" cy="1671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Le </a:t>
            </a:r>
            <a:r>
              <a:rPr lang="en-US" sz="3700" dirty="0" err="1"/>
              <a:t>modèle</a:t>
            </a:r>
            <a:r>
              <a:rPr lang="en-US" sz="3700" dirty="0"/>
              <a:t> </a:t>
            </a:r>
            <a:r>
              <a:rPr lang="en-US" sz="3700" dirty="0" err="1"/>
              <a:t>d’ia</a:t>
            </a:r>
            <a:r>
              <a:rPr lang="en-US" sz="3700" dirty="0"/>
              <a:t> </a:t>
            </a:r>
            <a:r>
              <a:rPr lang="en-US" sz="3700" dirty="0" err="1"/>
              <a:t>à</a:t>
            </a:r>
            <a:r>
              <a:rPr lang="en-US" sz="3700" dirty="0"/>
              <a:t> usage general (art. 3, 63)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D7FE39-0BCB-E471-5EAD-489A024280ED}"/>
              </a:ext>
            </a:extLst>
          </p:cNvPr>
          <p:cNvSpPr txBox="1"/>
          <p:nvPr/>
        </p:nvSpPr>
        <p:spPr>
          <a:xfrm>
            <a:off x="885729" y="2106671"/>
            <a:ext cx="5064310" cy="317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US" sz="2800" dirty="0">
                <a:solidFill>
                  <a:schemeClr val="tx2"/>
                </a:solidFill>
              </a:rPr>
              <a:t>un </a:t>
            </a:r>
            <a:r>
              <a:rPr lang="en-US" sz="2800" dirty="0" err="1">
                <a:solidFill>
                  <a:schemeClr val="tx2"/>
                </a:solidFill>
              </a:rPr>
              <a:t>modèle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d'IA</a:t>
            </a:r>
            <a:r>
              <a:rPr lang="en-US" sz="2800" dirty="0">
                <a:solidFill>
                  <a:schemeClr val="tx2"/>
                </a:solidFill>
              </a:rPr>
              <a:t>(…) capable </a:t>
            </a:r>
            <a:r>
              <a:rPr lang="en-US" sz="2800" dirty="0" err="1">
                <a:solidFill>
                  <a:schemeClr val="tx2"/>
                </a:solidFill>
              </a:rPr>
              <a:t>d'exécuter</a:t>
            </a:r>
            <a:r>
              <a:rPr lang="en-US" sz="2800" dirty="0">
                <a:solidFill>
                  <a:schemeClr val="tx2"/>
                </a:solidFill>
              </a:rPr>
              <a:t> de manière </a:t>
            </a:r>
            <a:r>
              <a:rPr lang="en-US" sz="2800" dirty="0" err="1">
                <a:solidFill>
                  <a:schemeClr val="tx2"/>
                </a:solidFill>
              </a:rPr>
              <a:t>compétente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un large </a:t>
            </a:r>
            <a:r>
              <a:rPr lang="en-US" sz="2800" b="1" dirty="0" err="1">
                <a:solidFill>
                  <a:schemeClr val="tx2"/>
                </a:solidFill>
              </a:rPr>
              <a:t>éventail</a:t>
            </a:r>
            <a:r>
              <a:rPr lang="en-US" sz="2800" b="1" dirty="0">
                <a:solidFill>
                  <a:schemeClr val="tx2"/>
                </a:solidFill>
              </a:rPr>
              <a:t> de </a:t>
            </a:r>
            <a:r>
              <a:rPr lang="en-US" sz="2800" b="1" dirty="0" err="1">
                <a:solidFill>
                  <a:schemeClr val="tx2"/>
                </a:solidFill>
              </a:rPr>
              <a:t>tâches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distinctes</a:t>
            </a:r>
            <a:r>
              <a:rPr lang="en-US" sz="2800" dirty="0">
                <a:solidFill>
                  <a:schemeClr val="tx2"/>
                </a:solidFill>
              </a:rPr>
              <a:t>, (…) et qui </a:t>
            </a:r>
            <a:r>
              <a:rPr lang="en-US" sz="2800" dirty="0" err="1">
                <a:solidFill>
                  <a:schemeClr val="tx2"/>
                </a:solidFill>
              </a:rPr>
              <a:t>peut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être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intégré</a:t>
            </a:r>
            <a:r>
              <a:rPr lang="en-US" sz="2800" b="1" dirty="0">
                <a:solidFill>
                  <a:schemeClr val="tx2"/>
                </a:solidFill>
              </a:rPr>
              <a:t> dans </a:t>
            </a:r>
            <a:r>
              <a:rPr lang="en-US" sz="2800" b="1" dirty="0" err="1">
                <a:solidFill>
                  <a:schemeClr val="tx2"/>
                </a:solidFill>
              </a:rPr>
              <a:t>une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variété</a:t>
            </a:r>
            <a:r>
              <a:rPr lang="en-US" sz="2800" b="1" dirty="0">
                <a:solidFill>
                  <a:schemeClr val="tx2"/>
                </a:solidFill>
              </a:rPr>
              <a:t> de </a:t>
            </a:r>
            <a:r>
              <a:rPr lang="en-US" sz="2800" b="1" dirty="0" err="1">
                <a:solidFill>
                  <a:schemeClr val="tx2"/>
                </a:solidFill>
              </a:rPr>
              <a:t>systèmes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ou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d'applications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en</a:t>
            </a:r>
            <a:r>
              <a:rPr lang="en-US" sz="2800" dirty="0">
                <a:solidFill>
                  <a:schemeClr val="tx2"/>
                </a:solidFill>
              </a:rPr>
              <a:t> aval (…)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04A404-AF1E-4EC9-AF7D-46C68BFCE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30398" y="-1"/>
            <a:ext cx="2559923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874503-FE8B-408C-ABAF-2B72BAC2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741182" y="0"/>
            <a:ext cx="725518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outil, couteau, Lame, Arme de corps-à-corps&#10;&#10;Description générée automatiquement">
            <a:extLst>
              <a:ext uri="{FF2B5EF4-FFF2-40B4-BE49-F238E27FC236}">
                <a16:creationId xmlns:a16="http://schemas.microsoft.com/office/drawing/2014/main" id="{9933C226-2C6A-4796-2F53-02C5AD6BC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63655" y="1315354"/>
            <a:ext cx="4894946" cy="489494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3B9587-05FB-EB57-96A3-BFDD7EAA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IA et finance - 13 juin 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0D87B0-2FBB-3F0D-404C-3915BB1122E1}"/>
              </a:ext>
            </a:extLst>
          </p:cNvPr>
          <p:cNvSpPr txBox="1"/>
          <p:nvPr/>
        </p:nvSpPr>
        <p:spPr>
          <a:xfrm>
            <a:off x="9194465" y="6010245"/>
            <a:ext cx="246413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3" tooltip="https://gadgetsin.com/leatherman-free-t4-edc-multitool-pocket-knife-with-magnetic-locking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7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D9C9D3-248C-1CC9-A64B-A939B28F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L’IA </a:t>
            </a:r>
            <a:r>
              <a:rPr lang="en-US" sz="3100" dirty="0" err="1"/>
              <a:t>à</a:t>
            </a:r>
            <a:r>
              <a:rPr lang="en-US" sz="3100" dirty="0"/>
              <a:t> usage </a:t>
            </a:r>
            <a:r>
              <a:rPr lang="en-US" sz="3100" dirty="0" err="1"/>
              <a:t>général</a:t>
            </a:r>
            <a:r>
              <a:rPr lang="en-US" sz="3100" dirty="0"/>
              <a:t> </a:t>
            </a:r>
            <a:r>
              <a:rPr lang="en-US" sz="3100" dirty="0" err="1"/>
              <a:t>présentant</a:t>
            </a:r>
            <a:r>
              <a:rPr lang="en-US" sz="3100" dirty="0"/>
              <a:t> un </a:t>
            </a:r>
            <a:r>
              <a:rPr lang="en-US" sz="3100" dirty="0" err="1"/>
              <a:t>risque</a:t>
            </a:r>
            <a:r>
              <a:rPr lang="en-US" sz="3100" dirty="0"/>
              <a:t> </a:t>
            </a:r>
            <a:r>
              <a:rPr lang="en-US" sz="3100" dirty="0" err="1"/>
              <a:t>systémique</a:t>
            </a:r>
            <a:r>
              <a:rPr lang="en-US" sz="3100" dirty="0"/>
              <a:t> (art. 51)</a:t>
            </a:r>
          </a:p>
        </p:txBody>
      </p:sp>
      <p:pic>
        <p:nvPicPr>
          <p:cNvPr id="9" name="Picture 7" descr="Une image contenant plein air, nature, eau, nuage&#10;&#10;Description générée automatiquement">
            <a:extLst>
              <a:ext uri="{FF2B5EF4-FFF2-40B4-BE49-F238E27FC236}">
                <a16:creationId xmlns:a16="http://schemas.microsoft.com/office/drawing/2014/main" id="{29E497F0-C85B-5386-173B-547AE598F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309" r="26309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131E4E9-38BA-E11D-7012-1C480069B6EC}"/>
              </a:ext>
            </a:extLst>
          </p:cNvPr>
          <p:cNvSpPr txBox="1"/>
          <p:nvPr/>
        </p:nvSpPr>
        <p:spPr>
          <a:xfrm>
            <a:off x="4877507" y="2330525"/>
            <a:ext cx="6586496" cy="4022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1. Un </a:t>
            </a:r>
            <a:r>
              <a:rPr lang="en-US" sz="2200" dirty="0" err="1">
                <a:solidFill>
                  <a:schemeClr val="tx2"/>
                </a:solidFill>
              </a:rPr>
              <a:t>modèle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d'IA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usage </a:t>
            </a:r>
            <a:r>
              <a:rPr lang="en-US" sz="2200" dirty="0" err="1">
                <a:solidFill>
                  <a:schemeClr val="tx2"/>
                </a:solidFill>
              </a:rPr>
              <a:t>général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est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classé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comme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modèle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d'IA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usage general </a:t>
            </a:r>
            <a:r>
              <a:rPr lang="en-US" sz="2200" dirty="0" err="1">
                <a:solidFill>
                  <a:schemeClr val="tx2"/>
                </a:solidFill>
              </a:rPr>
              <a:t>présentant</a:t>
            </a:r>
            <a:r>
              <a:rPr lang="en-US" sz="2200" dirty="0">
                <a:solidFill>
                  <a:schemeClr val="tx2"/>
                </a:solidFill>
              </a:rPr>
              <a:t> un </a:t>
            </a:r>
            <a:r>
              <a:rPr lang="en-US" sz="2200" dirty="0" err="1">
                <a:solidFill>
                  <a:schemeClr val="tx2"/>
                </a:solidFill>
              </a:rPr>
              <a:t>risque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systémique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s'il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remplit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l'un</a:t>
            </a:r>
            <a:r>
              <a:rPr lang="en-US" sz="2200" dirty="0">
                <a:solidFill>
                  <a:schemeClr val="tx2"/>
                </a:solidFill>
              </a:rPr>
              <a:t> des </a:t>
            </a:r>
            <a:r>
              <a:rPr lang="en-US" sz="2200" dirty="0" err="1">
                <a:solidFill>
                  <a:schemeClr val="tx2"/>
                </a:solidFill>
              </a:rPr>
              <a:t>critères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suivants</a:t>
            </a:r>
            <a:r>
              <a:rPr lang="en-US" sz="2200" dirty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a) il dispose de </a:t>
            </a:r>
            <a:r>
              <a:rPr lang="en-US" sz="2200" b="1" dirty="0" err="1">
                <a:solidFill>
                  <a:schemeClr val="tx2"/>
                </a:solidFill>
              </a:rPr>
              <a:t>capacités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à</a:t>
            </a:r>
            <a:r>
              <a:rPr lang="en-US" sz="2200" b="1" dirty="0">
                <a:solidFill>
                  <a:schemeClr val="tx2"/>
                </a:solidFill>
              </a:rPr>
              <a:t> fort impact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évaluées</a:t>
            </a:r>
            <a:r>
              <a:rPr lang="en-US" sz="2200" dirty="0">
                <a:solidFill>
                  <a:schemeClr val="tx2"/>
                </a:solidFill>
              </a:rPr>
              <a:t> sur la base de </a:t>
            </a:r>
            <a:r>
              <a:rPr lang="en-US" sz="2200" dirty="0" err="1">
                <a:solidFill>
                  <a:schemeClr val="tx2"/>
                </a:solidFill>
              </a:rPr>
              <a:t>méthodologies</a:t>
            </a:r>
            <a:r>
              <a:rPr lang="en-US" sz="2200" dirty="0">
                <a:solidFill>
                  <a:schemeClr val="tx2"/>
                </a:solidFill>
              </a:rPr>
              <a:t> et </a:t>
            </a:r>
            <a:r>
              <a:rPr lang="en-US" sz="2200" dirty="0" err="1">
                <a:solidFill>
                  <a:schemeClr val="tx2"/>
                </a:solidFill>
              </a:rPr>
              <a:t>d'outils</a:t>
            </a:r>
            <a:r>
              <a:rPr lang="en-US" sz="2200" dirty="0">
                <a:solidFill>
                  <a:schemeClr val="tx2"/>
                </a:solidFill>
              </a:rPr>
              <a:t> techniques </a:t>
            </a:r>
            <a:r>
              <a:rPr lang="en-US" sz="2200" dirty="0" err="1">
                <a:solidFill>
                  <a:schemeClr val="tx2"/>
                </a:solidFill>
              </a:rPr>
              <a:t>appropriés</a:t>
            </a:r>
            <a:r>
              <a:rPr lang="en-US" sz="2200" dirty="0">
                <a:solidFill>
                  <a:schemeClr val="tx2"/>
                </a:solidFill>
              </a:rPr>
              <a:t> (…) 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b) sur la base </a:t>
            </a:r>
            <a:r>
              <a:rPr lang="en-US" sz="2200" dirty="0" err="1">
                <a:solidFill>
                  <a:schemeClr val="tx2"/>
                </a:solidFill>
              </a:rPr>
              <a:t>d'une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décision</a:t>
            </a:r>
            <a:r>
              <a:rPr lang="en-US" sz="2200" dirty="0">
                <a:solidFill>
                  <a:schemeClr val="tx2"/>
                </a:solidFill>
              </a:rPr>
              <a:t> de la Commission, </a:t>
            </a:r>
            <a:r>
              <a:rPr lang="en-US" sz="2200" dirty="0" err="1">
                <a:solidFill>
                  <a:schemeClr val="tx2"/>
                </a:solidFill>
              </a:rPr>
              <a:t>d'office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ou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la suite </a:t>
            </a:r>
            <a:r>
              <a:rPr lang="en-US" sz="2200" dirty="0" err="1">
                <a:solidFill>
                  <a:schemeClr val="tx2"/>
                </a:solidFill>
              </a:rPr>
              <a:t>d'une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alerte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qualifiée</a:t>
            </a:r>
            <a:r>
              <a:rPr lang="en-US" sz="2200" dirty="0">
                <a:solidFill>
                  <a:schemeClr val="tx2"/>
                </a:solidFill>
              </a:rPr>
              <a:t> du </a:t>
            </a:r>
            <a:r>
              <a:rPr lang="en-US" sz="2200" dirty="0" err="1">
                <a:solidFill>
                  <a:schemeClr val="tx2"/>
                </a:solidFill>
              </a:rPr>
              <a:t>groupe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scientifique</a:t>
            </a:r>
            <a:r>
              <a:rPr lang="en-US" sz="2200" dirty="0">
                <a:solidFill>
                  <a:schemeClr val="tx2"/>
                </a:solidFill>
              </a:rPr>
              <a:t> (…)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2. (…) </a:t>
            </a:r>
            <a:r>
              <a:rPr lang="en-US" sz="2200" dirty="0" err="1">
                <a:solidFill>
                  <a:schemeClr val="tx2"/>
                </a:solidFill>
              </a:rPr>
              <a:t>lorsque</a:t>
            </a:r>
            <a:r>
              <a:rPr lang="en-US" sz="2200" dirty="0">
                <a:solidFill>
                  <a:schemeClr val="tx2"/>
                </a:solidFill>
              </a:rPr>
              <a:t> la </a:t>
            </a:r>
            <a:r>
              <a:rPr lang="en-US" sz="2200" b="1" dirty="0" err="1">
                <a:solidFill>
                  <a:schemeClr val="tx2"/>
                </a:solidFill>
              </a:rPr>
              <a:t>quantité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cumulée</a:t>
            </a:r>
            <a:r>
              <a:rPr lang="en-US" sz="2200" b="1" dirty="0">
                <a:solidFill>
                  <a:schemeClr val="tx2"/>
                </a:solidFill>
              </a:rPr>
              <a:t> de </a:t>
            </a:r>
            <a:r>
              <a:rPr lang="en-US" sz="2200" b="1" dirty="0" err="1">
                <a:solidFill>
                  <a:schemeClr val="tx2"/>
                </a:solidFill>
              </a:rPr>
              <a:t>calcul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utilisée</a:t>
            </a:r>
            <a:r>
              <a:rPr lang="en-US" sz="2200" dirty="0">
                <a:solidFill>
                  <a:schemeClr val="tx2"/>
                </a:solidFill>
              </a:rPr>
              <a:t> pour son </a:t>
            </a:r>
            <a:r>
              <a:rPr lang="en-US" sz="2200" dirty="0" err="1">
                <a:solidFill>
                  <a:schemeClr val="tx2"/>
                </a:solidFill>
              </a:rPr>
              <a:t>entraînement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mesurée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en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opérations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en</a:t>
            </a:r>
            <a:r>
              <a:rPr lang="en-US" sz="2200" dirty="0">
                <a:solidFill>
                  <a:schemeClr val="tx2"/>
                </a:solidFill>
              </a:rPr>
              <a:t> virgule </a:t>
            </a:r>
            <a:r>
              <a:rPr lang="en-US" sz="2200" dirty="0" err="1">
                <a:solidFill>
                  <a:schemeClr val="tx2"/>
                </a:solidFill>
              </a:rPr>
              <a:t>flottante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est</a:t>
            </a:r>
            <a:r>
              <a:rPr lang="en-US" sz="2200" dirty="0">
                <a:solidFill>
                  <a:schemeClr val="tx2"/>
                </a:solidFill>
              </a:rPr>
              <a:t> supérieure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10^25.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AC9A05-F75D-AC63-73B2-E72A92792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IA et finance - 13 juin 2024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1306BB77-D55C-B765-4B15-DEC94637F13F}"/>
              </a:ext>
            </a:extLst>
          </p:cNvPr>
          <p:cNvSpPr txBox="1"/>
          <p:nvPr/>
        </p:nvSpPr>
        <p:spPr>
          <a:xfrm>
            <a:off x="20" y="6866886"/>
            <a:ext cx="49664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3" tooltip="https://rescategoer.blogspot.com/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4" tooltip="https://creativecommons.org/licenses/by-nc-nd/3.0/"/>
              </a:rPr>
              <a:t>CC BY-NC-ND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1471689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32718-615D-445E-861C-ADF040C4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/>
          <a:lstStyle/>
          <a:p>
            <a:pPr algn="ctr" rtl="0"/>
            <a:r>
              <a:rPr lang="fr" dirty="0"/>
              <a:t>Merci pour votre attention</a:t>
            </a:r>
          </a:p>
        </p:txBody>
      </p:sp>
      <p:pic>
        <p:nvPicPr>
          <p:cNvPr id="6" name="Espace réservé d’image 5">
            <a:extLst>
              <a:ext uri="{FF2B5EF4-FFF2-40B4-BE49-F238E27FC236}">
                <a16:creationId xmlns:a16="http://schemas.microsoft.com/office/drawing/2014/main" id="{610B39E1-AAA7-4199-8B7C-D12DD364E6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0" y="-2017"/>
            <a:ext cx="4966447" cy="6835539"/>
          </a:xfrm>
        </p:spPr>
      </p:pic>
      <p:sp>
        <p:nvSpPr>
          <p:cNvPr id="35" name="Espace réservé du pied de page 2">
            <a:extLst>
              <a:ext uri="{FF2B5EF4-FFF2-40B4-BE49-F238E27FC236}">
                <a16:creationId xmlns:a16="http://schemas.microsoft.com/office/drawing/2014/main" id="{B7DBC9F7-37C7-4A2D-ACBC-EBDA3588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2822797" cy="365125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37E6E0-B242-46D9-ABE6-B318CABC4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endParaRPr lang="fr" sz="4400" dirty="0">
              <a:hlinkClick r:id="rId3"/>
            </a:endParaRPr>
          </a:p>
          <a:p>
            <a:pPr algn="ctr" rtl="0"/>
            <a:r>
              <a:rPr lang="fr" sz="4400" dirty="0">
                <a:hlinkClick r:id="rId3"/>
              </a:rPr>
              <a:t>www.enetter.fr</a:t>
            </a:r>
            <a:endParaRPr lang="fr" sz="4400" dirty="0"/>
          </a:p>
          <a:p>
            <a:pPr algn="ctr" rtl="0"/>
            <a:endParaRPr lang="fr" sz="4400" dirty="0"/>
          </a:p>
          <a:p>
            <a:pPr algn="ctr" rtl="0"/>
            <a:r>
              <a:rPr lang="fr" sz="4400" dirty="0"/>
              <a:t>« contact »</a:t>
            </a:r>
          </a:p>
        </p:txBody>
      </p:sp>
    </p:spTree>
    <p:extLst>
      <p:ext uri="{BB962C8B-B14F-4D97-AF65-F5344CB8AC3E}">
        <p14:creationId xmlns:p14="http://schemas.microsoft.com/office/powerpoint/2010/main" val="3043070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9D8101-4ED5-4D91-9EFA-B0E7C1EA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09" y="2559479"/>
            <a:ext cx="4704283" cy="3273552"/>
          </a:xfrm>
        </p:spPr>
        <p:txBody>
          <a:bodyPr rtlCol="0"/>
          <a:lstStyle/>
          <a:p>
            <a:r>
              <a:rPr lang="fr" dirty="0"/>
              <a:t>Définition générale</a:t>
            </a:r>
            <a:br>
              <a:rPr lang="fr" dirty="0"/>
            </a:br>
            <a:r>
              <a:rPr lang="fr" dirty="0"/>
              <a:t>de </a:t>
            </a:r>
            <a:r>
              <a:rPr lang="fr" dirty="0" err="1"/>
              <a:t>l'ia</a:t>
            </a:r>
            <a:endParaRPr lang="fr-FR" dirty="0" err="1"/>
          </a:p>
        </p:txBody>
      </p:sp>
      <p:pic>
        <p:nvPicPr>
          <p:cNvPr id="13" name="Espace réservé pour une image  1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E806D28-78F2-45BB-F241-C5753DB3EF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692" b="11692"/>
          <a:stretch/>
        </p:blipFill>
        <p:spPr/>
      </p:pic>
      <p:pic>
        <p:nvPicPr>
          <p:cNvPr id="16" name="Espace réservé pour une image  15" descr="Une image contenant texte, capture d’écran, dessin humoristique, Visage humain&#10;&#10;Description générée automatiquement">
            <a:extLst>
              <a:ext uri="{FF2B5EF4-FFF2-40B4-BE49-F238E27FC236}">
                <a16:creationId xmlns:a16="http://schemas.microsoft.com/office/drawing/2014/main" id="{ECF70839-7655-02EA-C5E3-AB8CCA43C3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5435" r="25435"/>
          <a:stretch/>
        </p:blipFill>
        <p:spPr/>
      </p:pic>
      <p:pic>
        <p:nvPicPr>
          <p:cNvPr id="22" name="Espace réservé pour une image  21" descr="Une image contenant texte, journal, Publication, livre&#10;&#10;Description générée automatiquement">
            <a:extLst>
              <a:ext uri="{FF2B5EF4-FFF2-40B4-BE49-F238E27FC236}">
                <a16:creationId xmlns:a16="http://schemas.microsoft.com/office/drawing/2014/main" id="{D4ABB5FE-D975-EAF7-B1DB-7F757D4397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5997" b="15997"/>
          <a:stretch/>
        </p:blipFill>
        <p:spPr/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A950926-BFF9-8140-0597-D8E619874B70}"/>
              </a:ext>
            </a:extLst>
          </p:cNvPr>
          <p:cNvSpPr txBox="1"/>
          <p:nvPr/>
        </p:nvSpPr>
        <p:spPr>
          <a:xfrm>
            <a:off x="912311" y="89736"/>
            <a:ext cx="2180057" cy="20721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r>
              <a:rPr lang="en-US">
                <a:hlinkClick r:id="rId3"/>
              </a:rPr>
              <a:t>Cette photo</a:t>
            </a:r>
            <a:r>
              <a:rPr lang="en-US"/>
              <a:t> de Auteur inconnu est fournie sous licence </a:t>
            </a:r>
            <a:r>
              <a:rPr lang="en-US">
                <a:hlinkClick r:id="rId8"/>
              </a:rPr>
              <a:t>CC BY</a:t>
            </a:r>
            <a:r>
              <a:rPr lang="en-US"/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07EE9BD-5A53-B680-FDCB-5F378283B35D}"/>
              </a:ext>
            </a:extLst>
          </p:cNvPr>
          <p:cNvSpPr txBox="1"/>
          <p:nvPr/>
        </p:nvSpPr>
        <p:spPr>
          <a:xfrm>
            <a:off x="9259052" y="6487027"/>
            <a:ext cx="3173580" cy="157079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>
                <a:hlinkClick r:id="rId5"/>
              </a:rPr>
              <a:t>Cette photo</a:t>
            </a:r>
            <a:r>
              <a:rPr lang="en-US"/>
              <a:t> de Auteur inconnu est fournie sous licence </a:t>
            </a:r>
            <a:r>
              <a:rPr lang="en-US">
                <a:hlinkClick r:id="rId9"/>
              </a:rPr>
              <a:t>CC BY-SA</a:t>
            </a:r>
            <a:r>
              <a:rPr lang="en-US"/>
              <a:t>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92AC7DD-9494-7393-E294-2E955C507EFB}"/>
              </a:ext>
            </a:extLst>
          </p:cNvPr>
          <p:cNvSpPr txBox="1"/>
          <p:nvPr/>
        </p:nvSpPr>
        <p:spPr>
          <a:xfrm>
            <a:off x="565818" y="6563058"/>
            <a:ext cx="2647282" cy="217238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r>
              <a:rPr lang="en-US">
                <a:hlinkClick r:id="rId7"/>
              </a:rPr>
              <a:t>Cette photo</a:t>
            </a:r>
            <a:r>
              <a:rPr lang="en-US"/>
              <a:t> de Auteur inconnu est fournie sous licence </a:t>
            </a:r>
            <a:r>
              <a:rPr lang="en-US">
                <a:hlinkClick r:id="rId10"/>
              </a:rPr>
              <a:t>CC BY-NC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1568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Straight Connector 8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8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9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9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9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9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9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22171661-0838-4942-A149-8C1B78926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5752A96-37C1-BF77-E9C3-D9136D46B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6" y="533400"/>
            <a:ext cx="4529138" cy="1671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/>
              <a:t>Faut-il</a:t>
            </a:r>
            <a:br>
              <a:rPr lang="en-US" sz="3700"/>
            </a:br>
            <a:r>
              <a:rPr lang="en-US" sz="3700"/>
              <a:t>définir l'IA ?</a:t>
            </a:r>
            <a:br>
              <a:rPr lang="en-US" sz="3700"/>
            </a:br>
            <a:r>
              <a:rPr lang="en-US" sz="3700"/>
              <a:t>L'approche RGPD</a:t>
            </a:r>
          </a:p>
        </p:txBody>
      </p:sp>
      <p:sp>
        <p:nvSpPr>
          <p:cNvPr id="36" name="Sous-titre 1">
            <a:extLst>
              <a:ext uri="{FF2B5EF4-FFF2-40B4-BE49-F238E27FC236}">
                <a16:creationId xmlns:a16="http://schemas.microsoft.com/office/drawing/2014/main" id="{5CE62FE4-FF98-25BC-C615-E6004F833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2681288"/>
            <a:ext cx="4395789" cy="36433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en-US" dirty="0"/>
              <a:t>"La </a:t>
            </a:r>
            <a:r>
              <a:rPr lang="en-US" err="1"/>
              <a:t>personne</a:t>
            </a:r>
            <a:r>
              <a:rPr lang="en-US" dirty="0"/>
              <a:t> </a:t>
            </a:r>
            <a:r>
              <a:rPr lang="en-US" err="1"/>
              <a:t>concernée</a:t>
            </a:r>
            <a:r>
              <a:rPr lang="en-US" dirty="0"/>
              <a:t> </a:t>
            </a:r>
            <a:r>
              <a:rPr lang="en-US" err="1"/>
              <a:t>a le</a:t>
            </a:r>
            <a:r>
              <a:rPr lang="en-US" dirty="0"/>
              <a:t> droit de ne pas faire </a:t>
            </a:r>
            <a:r>
              <a:rPr lang="en-US" err="1"/>
              <a:t>l'objet</a:t>
            </a:r>
            <a:r>
              <a:rPr lang="en-US" dirty="0"/>
              <a:t> </a:t>
            </a:r>
            <a:r>
              <a:rPr lang="en-US" err="1"/>
              <a:t>d'une</a:t>
            </a:r>
            <a:endParaRPr lang="fr-FR" err="1"/>
          </a:p>
          <a:p>
            <a:pPr marL="0" indent="0"/>
            <a:r>
              <a:rPr lang="en-US" b="1" err="1"/>
              <a:t>décision</a:t>
            </a:r>
            <a:r>
              <a:rPr lang="en-US" b="1" dirty="0"/>
              <a:t> </a:t>
            </a:r>
            <a:r>
              <a:rPr lang="en-US" b="1" err="1"/>
              <a:t>fondée</a:t>
            </a:r>
            <a:r>
              <a:rPr lang="en-US" b="1" dirty="0"/>
              <a:t> </a:t>
            </a:r>
            <a:r>
              <a:rPr lang="en-US" b="1" err="1"/>
              <a:t>exclusivement</a:t>
            </a:r>
            <a:r>
              <a:rPr lang="en-US" b="1" dirty="0"/>
              <a:t> sur un </a:t>
            </a:r>
            <a:r>
              <a:rPr lang="en-US" b="1" err="1"/>
              <a:t>traitement</a:t>
            </a:r>
            <a:r>
              <a:rPr lang="en-US" b="1" dirty="0"/>
              <a:t> </a:t>
            </a:r>
            <a:r>
              <a:rPr lang="en-US" b="1" err="1"/>
              <a:t>automatisé</a:t>
            </a:r>
            <a:r>
              <a:rPr lang="en-US" dirty="0"/>
              <a:t>,</a:t>
            </a:r>
            <a:endParaRPr lang="en-US"/>
          </a:p>
          <a:p>
            <a:pPr marL="0" indent="0"/>
            <a:endParaRPr lang="en-US"/>
          </a:p>
          <a:p>
            <a:pPr marL="0" indent="0"/>
            <a:r>
              <a:rPr lang="en-US" dirty="0"/>
              <a:t>(...) </a:t>
            </a:r>
            <a:r>
              <a:rPr lang="en-US" err="1"/>
              <a:t>produisant</a:t>
            </a:r>
            <a:r>
              <a:rPr lang="en-US" dirty="0"/>
              <a:t> des </a:t>
            </a:r>
            <a:r>
              <a:rPr lang="en-US" err="1"/>
              <a:t>effets</a:t>
            </a:r>
            <a:r>
              <a:rPr lang="en-US" dirty="0"/>
              <a:t> </a:t>
            </a:r>
            <a:r>
              <a:rPr lang="en-US" err="1"/>
              <a:t>juridiques</a:t>
            </a:r>
            <a:r>
              <a:rPr lang="en-US" dirty="0"/>
              <a:t> la </a:t>
            </a:r>
            <a:r>
              <a:rPr lang="en-US" err="1"/>
              <a:t>concernant</a:t>
            </a:r>
            <a:r>
              <a:rPr lang="en-US" dirty="0"/>
              <a:t> </a:t>
            </a:r>
            <a:r>
              <a:rPr lang="en-US" err="1"/>
              <a:t>ou</a:t>
            </a:r>
            <a:r>
              <a:rPr lang="en-US" dirty="0"/>
              <a:t> </a:t>
            </a:r>
            <a:r>
              <a:rPr lang="en-US" err="1"/>
              <a:t>l'affectant</a:t>
            </a:r>
            <a:r>
              <a:rPr lang="en-US" dirty="0"/>
              <a:t> de manière significative de façon </a:t>
            </a:r>
            <a:r>
              <a:rPr lang="en-US" err="1"/>
              <a:t>similaire</a:t>
            </a:r>
            <a:r>
              <a:rPr lang="en-US" dirty="0"/>
              <a:t>".</a:t>
            </a:r>
            <a:endParaRPr lang="en-US"/>
          </a:p>
        </p:txBody>
      </p:sp>
      <p:cxnSp>
        <p:nvCxnSpPr>
          <p:cNvPr id="116" name="Straight Connector 103">
            <a:extLst>
              <a:ext uri="{FF2B5EF4-FFF2-40B4-BE49-F238E27FC236}">
                <a16:creationId xmlns:a16="http://schemas.microsoft.com/office/drawing/2014/main" id="{BB04A404-AF1E-4EC9-AF7D-46C68BFCE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430398" y="-1"/>
            <a:ext cx="2559923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05">
            <a:extLst>
              <a:ext uri="{FF2B5EF4-FFF2-40B4-BE49-F238E27FC236}">
                <a16:creationId xmlns:a16="http://schemas.microsoft.com/office/drawing/2014/main" id="{B1874503-FE8B-408C-ABAF-2B72BAC2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741182" y="0"/>
            <a:ext cx="725518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art, bulle, cercle, Bleu Majorelle&#10;&#10;Description générée automatiquement">
            <a:extLst>
              <a:ext uri="{FF2B5EF4-FFF2-40B4-BE49-F238E27FC236}">
                <a16:creationId xmlns:a16="http://schemas.microsoft.com/office/drawing/2014/main" id="{4EB884AE-D67F-A406-E380-494B7D43C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9" r="11699"/>
          <a:stretch/>
        </p:blipFill>
        <p:spPr>
          <a:xfrm>
            <a:off x="6659213" y="533401"/>
            <a:ext cx="4436175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0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334D00-E92C-7A72-5AF6-8636FF8B5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Définir </a:t>
            </a:r>
            <a:r>
              <a:rPr lang="fr-FR" dirty="0" err="1"/>
              <a:t>l'ia</a:t>
            </a:r>
            <a:r>
              <a:rPr lang="fr-FR" dirty="0"/>
              <a:t> : un large spectre d'approches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D184BD2-E861-C708-1FEF-A63C04597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Approche par la perception</a:t>
            </a:r>
          </a:p>
        </p:txBody>
      </p:sp>
      <p:pic>
        <p:nvPicPr>
          <p:cNvPr id="5" name="Espace réservé du contenu 4" descr="Une image contenant capture d’écran, texte, circuit&#10;&#10;Description générée automatiquement">
            <a:extLst>
              <a:ext uri="{FF2B5EF4-FFF2-40B4-BE49-F238E27FC236}">
                <a16:creationId xmlns:a16="http://schemas.microsoft.com/office/drawing/2014/main" id="{0D0926A9-4F2D-3764-DA0E-7E27B98C95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76652" y="2415711"/>
            <a:ext cx="3030059" cy="3682341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EF956D4-FAF1-1D08-D00D-2D5EC4FF4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Approche par les techniques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AB913FA-C70B-704A-C900-045919B2A40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b="1" dirty="0">
                <a:ea typeface="+mn-lt"/>
                <a:cs typeface="+mn-lt"/>
              </a:rPr>
              <a:t>(b) Approches fondées sur la logique et les connaissances,</a:t>
            </a:r>
            <a:endParaRPr lang="fr-FR" dirty="0"/>
          </a:p>
          <a:p>
            <a:pPr marL="0" indent="0">
              <a:buNone/>
            </a:pPr>
            <a:r>
              <a:rPr lang="fr-FR" b="1" i="1" dirty="0">
                <a:ea typeface="+mn-lt"/>
                <a:cs typeface="+mn-lt"/>
              </a:rPr>
              <a:t>y compris la représentation des connaissances, la programmation inductive (logique), les bases de connaissances, les moteurs d’inférence et de déduction, le raisonnement (symbolique) et les systèmes experts.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D4F385-3C71-BDE4-BC54-05356AE3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C6FAFE-1C7C-1067-03FB-1B9FE8523462}"/>
              </a:ext>
            </a:extLst>
          </p:cNvPr>
          <p:cNvSpPr txBox="1"/>
          <p:nvPr/>
        </p:nvSpPr>
        <p:spPr>
          <a:xfrm>
            <a:off x="2030413" y="6097588"/>
            <a:ext cx="2776537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3"/>
              </a:rPr>
              <a:t>Cette photo</a:t>
            </a:r>
            <a:r>
              <a:rPr lang="en-US"/>
              <a:t> de Auteur inconnu est fournie sous licence </a:t>
            </a:r>
            <a:r>
              <a:rPr lang="en-US">
                <a:hlinkClick r:id="rId4"/>
              </a:rPr>
              <a:t>CC BY-SA</a:t>
            </a:r>
            <a:r>
              <a:rPr lang="en-US"/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0C95E9-B6FA-997D-CDFD-B0C201EDD107}"/>
              </a:ext>
            </a:extLst>
          </p:cNvPr>
          <p:cNvSpPr txBox="1"/>
          <p:nvPr/>
        </p:nvSpPr>
        <p:spPr>
          <a:xfrm>
            <a:off x="6297083" y="6043083"/>
            <a:ext cx="436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Extrait de la </a:t>
            </a:r>
            <a:r>
              <a:rPr lang="fr-FR" dirty="0">
                <a:hlinkClick r:id="rId5"/>
              </a:rPr>
              <a:t>proposition de règlement de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2053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0D6FB9-3184-1758-6A49-3082B6243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définitions hors RIA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6F5545-26F9-02B4-0A14-A31A133AA1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Thèse du Pr. Samir </a:t>
            </a:r>
            <a:r>
              <a:rPr lang="fr-FR" dirty="0" err="1"/>
              <a:t>Merabet</a:t>
            </a:r>
            <a:endParaRPr lang="fr-FR" dirty="0"/>
          </a:p>
        </p:txBody>
      </p:sp>
      <p:pic>
        <p:nvPicPr>
          <p:cNvPr id="8" name="Espace réservé du contenu 7" descr="Une image contenant texte, livre, capture d’écran, Police&#10;&#10;Description générée automatiquement">
            <a:extLst>
              <a:ext uri="{FF2B5EF4-FFF2-40B4-BE49-F238E27FC236}">
                <a16:creationId xmlns:a16="http://schemas.microsoft.com/office/drawing/2014/main" id="{BF387339-5B44-B004-C80F-4A54E67630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78356" y="2650047"/>
            <a:ext cx="2373735" cy="3585634"/>
          </a:xfr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ABF3AE8-0315-DAC9-53A8-D5AD5F7B73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748" y="1734325"/>
            <a:ext cx="4790090" cy="823912"/>
          </a:xfrm>
        </p:spPr>
        <p:txBody>
          <a:bodyPr/>
          <a:lstStyle/>
          <a:p>
            <a:r>
              <a:rPr lang="fr-FR" dirty="0">
                <a:hlinkClick r:id="rId3"/>
              </a:rPr>
              <a:t>Traité du Conseil de </a:t>
            </a:r>
            <a:r>
              <a:rPr lang="fr-FR" dirty="0" err="1">
                <a:hlinkClick r:id="rId3"/>
              </a:rPr>
              <a:t>l'europe</a:t>
            </a:r>
            <a:endParaRPr lang="fr-FR" dirty="0" err="1"/>
          </a:p>
        </p:txBody>
      </p:sp>
      <p:pic>
        <p:nvPicPr>
          <p:cNvPr id="12" name="Espace réservé du contenu 11" descr="Une image contenant text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AB6483A6-318A-3A1D-0DA2-D9742FD6ED7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10175" y="2557463"/>
            <a:ext cx="4907237" cy="3684587"/>
          </a:xfr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07773E78-19E7-26D8-6D1F-95669384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IA et finance - 13 juin 2024</a:t>
            </a:r>
            <a:endParaRPr lang="fr"/>
          </a:p>
        </p:txBody>
      </p:sp>
    </p:spTree>
    <p:extLst>
      <p:ext uri="{BB962C8B-B14F-4D97-AF65-F5344CB8AC3E}">
        <p14:creationId xmlns:p14="http://schemas.microsoft.com/office/powerpoint/2010/main" val="34601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e image contenant appareil, balance&#10;&#10;Description générée automatiquement">
            <a:extLst>
              <a:ext uri="{FF2B5EF4-FFF2-40B4-BE49-F238E27FC236}">
                <a16:creationId xmlns:a16="http://schemas.microsoft.com/office/drawing/2014/main" id="{094E8BD7-C59B-0F0E-E7F5-F033D6AAB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9" r="11699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291A725-1E8E-B01B-CEEB-74B98AAD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2167"/>
            <a:ext cx="6884021" cy="17172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hlinkClick r:id="rId3"/>
              </a:rPr>
              <a:t>La </a:t>
            </a:r>
            <a:r>
              <a:rPr lang="en-US" dirty="0" err="1">
                <a:hlinkClick r:id="rId3"/>
              </a:rPr>
              <a:t>définition</a:t>
            </a:r>
            <a:r>
              <a:rPr lang="en-US" dirty="0">
                <a:hlinkClick r:id="rId3"/>
              </a:rPr>
              <a:t> du RIA </a:t>
            </a:r>
            <a:r>
              <a:rPr lang="en-US" dirty="0"/>
              <a:t>(art. 3, 1°)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387CB6-7428-D5F8-350A-0A5E313E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73" y="1586072"/>
            <a:ext cx="5984562" cy="489092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90000"/>
              </a:lnSpc>
            </a:pPr>
            <a:r>
              <a:rPr lang="en-US" dirty="0"/>
              <a:t>"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d'IA</a:t>
            </a:r>
            <a:r>
              <a:rPr lang="en-US" dirty="0"/>
              <a:t>", un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automatisé</a:t>
            </a:r>
            <a:r>
              <a:rPr lang="en-US" dirty="0"/>
              <a:t> </a:t>
            </a:r>
            <a:r>
              <a:rPr lang="en-US" dirty="0" err="1"/>
              <a:t>conçu</a:t>
            </a:r>
            <a:r>
              <a:rPr lang="en-US" dirty="0"/>
              <a:t> pour </a:t>
            </a:r>
            <a:r>
              <a:rPr lang="en-US" dirty="0" err="1"/>
              <a:t>fonctionner</a:t>
            </a:r>
            <a:r>
              <a:rPr lang="en-US" dirty="0"/>
              <a:t> à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niveaux</a:t>
            </a:r>
            <a:r>
              <a:rPr lang="en-US" dirty="0"/>
              <a:t> </a:t>
            </a:r>
            <a:r>
              <a:rPr lang="en-US" dirty="0" err="1">
                <a:highlight>
                  <a:srgbClr val="C0C0C0"/>
                </a:highlight>
              </a:rPr>
              <a:t>d'autonomie</a:t>
            </a:r>
            <a:endParaRPr lang="fr-FR" dirty="0" err="1"/>
          </a:p>
          <a:p>
            <a:pPr marL="0" indent="0">
              <a:lnSpc>
                <a:spcPct val="90000"/>
              </a:lnSpc>
            </a:pPr>
            <a:endParaRPr lang="en-US" dirty="0">
              <a:highlight>
                <a:srgbClr val="C0C0C0"/>
              </a:highlight>
            </a:endParaRPr>
          </a:p>
          <a:p>
            <a:pPr marL="0" indent="0">
              <a:lnSpc>
                <a:spcPct val="90000"/>
              </a:lnSpc>
            </a:pPr>
            <a:r>
              <a:rPr lang="en-US" dirty="0"/>
              <a:t>qui </a:t>
            </a:r>
            <a:r>
              <a:rPr lang="en-US" dirty="0" err="1"/>
              <a:t>peut</a:t>
            </a:r>
            <a:r>
              <a:rPr lang="en-US" dirty="0"/>
              <a:t> faire </a:t>
            </a:r>
            <a:r>
              <a:rPr lang="en-US" dirty="0" err="1"/>
              <a:t>preuve</a:t>
            </a:r>
            <a:r>
              <a:rPr lang="en-US" dirty="0"/>
              <a:t> </a:t>
            </a:r>
            <a:r>
              <a:rPr lang="en-US" dirty="0" err="1"/>
              <a:t>d'une</a:t>
            </a:r>
            <a:r>
              <a:rPr lang="en-US" dirty="0"/>
              <a:t> </a:t>
            </a:r>
            <a:r>
              <a:rPr lang="en-US" dirty="0" err="1"/>
              <a:t>capacité</a:t>
            </a:r>
            <a:r>
              <a:rPr lang="en-US" dirty="0"/>
              <a:t> </a:t>
            </a:r>
            <a:r>
              <a:rPr lang="en-US" dirty="0" err="1">
                <a:highlight>
                  <a:srgbClr val="C0C0C0"/>
                </a:highlight>
              </a:rPr>
              <a:t>d'adaptation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/>
              <a:t>après son </a:t>
            </a:r>
            <a:r>
              <a:rPr lang="en-US" dirty="0" err="1"/>
              <a:t>déploiement</a:t>
            </a:r>
            <a:endParaRPr lang="fr-FR" dirty="0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et qui, pour des </a:t>
            </a:r>
            <a:r>
              <a:rPr lang="en-US" dirty="0" err="1">
                <a:highlight>
                  <a:srgbClr val="C0C0C0"/>
                </a:highlight>
              </a:rPr>
              <a:t>objectifs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 err="1"/>
              <a:t>explicites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implicites</a:t>
            </a:r>
            <a:r>
              <a:rPr lang="en-US" dirty="0"/>
              <a:t>, </a:t>
            </a:r>
            <a:r>
              <a:rPr lang="en-US" dirty="0" err="1"/>
              <a:t>déduit</a:t>
            </a:r>
            <a:r>
              <a:rPr lang="en-US" dirty="0"/>
              <a:t>, à </a:t>
            </a:r>
            <a:r>
              <a:rPr lang="en-US" dirty="0" err="1"/>
              <a:t>partir</a:t>
            </a:r>
            <a:r>
              <a:rPr lang="en-US" dirty="0"/>
              <a:t> des données </a:t>
            </a:r>
            <a:r>
              <a:rPr lang="en-US" dirty="0" err="1"/>
              <a:t>d'entrée</a:t>
            </a:r>
            <a:r>
              <a:rPr lang="en-US" dirty="0"/>
              <a:t> </a:t>
            </a:r>
            <a:r>
              <a:rPr lang="en-US" dirty="0" err="1"/>
              <a:t>qu'il</a:t>
            </a:r>
            <a:r>
              <a:rPr lang="en-US" dirty="0"/>
              <a:t> </a:t>
            </a:r>
            <a:r>
              <a:rPr lang="en-US" dirty="0" err="1"/>
              <a:t>reçoit</a:t>
            </a:r>
            <a:r>
              <a:rPr lang="en-US" dirty="0"/>
              <a:t>,</a:t>
            </a:r>
            <a:endParaRPr lang="fr-FR" dirty="0" err="1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la manière de </a:t>
            </a:r>
            <a:r>
              <a:rPr lang="en-US" dirty="0" err="1">
                <a:highlight>
                  <a:srgbClr val="C0C0C0"/>
                </a:highlight>
              </a:rPr>
              <a:t>générer</a:t>
            </a:r>
            <a:r>
              <a:rPr lang="en-US" dirty="0">
                <a:highlight>
                  <a:srgbClr val="C0C0C0"/>
                </a:highlight>
              </a:rPr>
              <a:t> des </a:t>
            </a:r>
            <a:r>
              <a:rPr lang="en-US" dirty="0" err="1">
                <a:highlight>
                  <a:srgbClr val="C0C0C0"/>
                </a:highlight>
              </a:rPr>
              <a:t>résultats</a:t>
            </a:r>
            <a:r>
              <a:rPr lang="en-US" dirty="0"/>
              <a:t> </a:t>
            </a:r>
            <a:r>
              <a:rPr lang="en-US" dirty="0" err="1"/>
              <a:t>tels</a:t>
            </a:r>
            <a:r>
              <a:rPr lang="en-US" dirty="0"/>
              <a:t> que des </a:t>
            </a:r>
            <a:r>
              <a:rPr lang="en-US" dirty="0" err="1"/>
              <a:t>prédictions</a:t>
            </a:r>
            <a:r>
              <a:rPr lang="en-US" dirty="0"/>
              <a:t>, du </a:t>
            </a:r>
            <a:r>
              <a:rPr lang="en-US" dirty="0" err="1"/>
              <a:t>contenu</a:t>
            </a:r>
            <a:r>
              <a:rPr lang="en-US" dirty="0"/>
              <a:t>, des </a:t>
            </a:r>
            <a:r>
              <a:rPr lang="en-US" dirty="0" err="1"/>
              <a:t>recommandations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des </a:t>
            </a:r>
            <a:r>
              <a:rPr lang="en-US" dirty="0" err="1"/>
              <a:t>décisions</a:t>
            </a:r>
            <a:endParaRPr lang="en-US" dirty="0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qui </a:t>
            </a:r>
            <a:r>
              <a:rPr lang="en-US" dirty="0" err="1"/>
              <a:t>peuvent</a:t>
            </a:r>
            <a:r>
              <a:rPr lang="en-US" dirty="0"/>
              <a:t> </a:t>
            </a:r>
            <a:r>
              <a:rPr lang="en-US" dirty="0">
                <a:highlight>
                  <a:srgbClr val="C0C0C0"/>
                </a:highlight>
              </a:rPr>
              <a:t>influencer les </a:t>
            </a:r>
            <a:r>
              <a:rPr lang="en-US" dirty="0" err="1">
                <a:highlight>
                  <a:srgbClr val="C0C0C0"/>
                </a:highlight>
              </a:rPr>
              <a:t>environnements</a:t>
            </a:r>
            <a:r>
              <a:rPr lang="en-US" dirty="0"/>
              <a:t> physiques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virtuels</a:t>
            </a:r>
            <a:r>
              <a:rPr lang="en-US" dirty="0"/>
              <a:t>.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1D259C7-3E85-42A1-8557-9D3057CA4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IA et finance - 13 juin 2024</a:t>
            </a:r>
          </a:p>
        </p:txBody>
      </p:sp>
    </p:spTree>
    <p:extLst>
      <p:ext uri="{BB962C8B-B14F-4D97-AF65-F5344CB8AC3E}">
        <p14:creationId xmlns:p14="http://schemas.microsoft.com/office/powerpoint/2010/main" val="347873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FD69E-6D0F-D021-0CA5-11E91E2DE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C0D878-8982-1DC4-1F47-7243EEB6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77" y="1787453"/>
            <a:ext cx="4704283" cy="3273552"/>
          </a:xfrm>
        </p:spPr>
        <p:txBody>
          <a:bodyPr rtlCol="0"/>
          <a:lstStyle/>
          <a:p>
            <a:r>
              <a:rPr lang="fr" dirty="0"/>
              <a:t>Définition des </a:t>
            </a:r>
            <a:r>
              <a:rPr lang="fr" dirty="0" err="1"/>
              <a:t>ia</a:t>
            </a:r>
            <a:r>
              <a:rPr lang="fr" dirty="0"/>
              <a:t> à haut risque</a:t>
            </a:r>
            <a:endParaRPr lang="fr-FR" dirty="0" err="1"/>
          </a:p>
        </p:txBody>
      </p:sp>
      <p:pic>
        <p:nvPicPr>
          <p:cNvPr id="9" name="Espace réservé pour une image  8" descr="Une image contenant véhicule, Véhicule terrestre, texte, Conception automobile&#10;&#10;Description générée automatiquement">
            <a:extLst>
              <a:ext uri="{FF2B5EF4-FFF2-40B4-BE49-F238E27FC236}">
                <a16:creationId xmlns:a16="http://schemas.microsoft.com/office/drawing/2014/main" id="{0E4E29D1-2AE1-B839-BE6F-20421AFA57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669" b="11669"/>
          <a:stretch/>
        </p:blipFill>
        <p:spPr/>
      </p:pic>
      <p:pic>
        <p:nvPicPr>
          <p:cNvPr id="12" name="Espace réservé pour une image  11" descr="Une image contenant Visage humain, dessin humoristique, Personnage de fiction&#10;&#10;Description générée automatiquement">
            <a:extLst>
              <a:ext uri="{FF2B5EF4-FFF2-40B4-BE49-F238E27FC236}">
                <a16:creationId xmlns:a16="http://schemas.microsoft.com/office/drawing/2014/main" id="{D47004F9-D2D0-4C77-0A0B-CAB659EAFE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631" r="21631"/>
          <a:stretch/>
        </p:blipFill>
        <p:spPr/>
      </p:pic>
      <p:pic>
        <p:nvPicPr>
          <p:cNvPr id="19" name="Espace réservé pour une image  18" descr="Images Gratuites : emploi, chercher, heure, CV, opportunité ...">
            <a:extLst>
              <a:ext uri="{FF2B5EF4-FFF2-40B4-BE49-F238E27FC236}">
                <a16:creationId xmlns:a16="http://schemas.microsoft.com/office/drawing/2014/main" id="{1CC887B8-B373-A589-0527-543BEF9ABE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6109" b="16109"/>
          <a:stretch/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2778270-47F9-2177-B223-7DA751BEFC4D}"/>
              </a:ext>
            </a:extLst>
          </p:cNvPr>
          <p:cNvSpPr txBox="1"/>
          <p:nvPr/>
        </p:nvSpPr>
        <p:spPr>
          <a:xfrm>
            <a:off x="4513132" y="4414510"/>
            <a:ext cx="2609677" cy="171364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r>
              <a:rPr lang="en-US">
                <a:hlinkClick r:id="rId3"/>
              </a:rPr>
              <a:t>Cette photo</a:t>
            </a:r>
            <a:r>
              <a:rPr lang="en-US"/>
              <a:t> de Auteur inconnu est fournie sous licence </a:t>
            </a:r>
            <a:r>
              <a:rPr lang="en-US">
                <a:hlinkClick r:id="rId7"/>
              </a:rPr>
              <a:t>CC BY-SA-NC</a:t>
            </a:r>
            <a:r>
              <a:rPr lang="en-US"/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A666C99-3EE8-C646-4553-2822E630235F}"/>
              </a:ext>
            </a:extLst>
          </p:cNvPr>
          <p:cNvSpPr txBox="1"/>
          <p:nvPr/>
        </p:nvSpPr>
        <p:spPr>
          <a:xfrm>
            <a:off x="3047542" y="6210823"/>
            <a:ext cx="1253060" cy="56802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5"/>
              </a:rPr>
              <a:t>Cette photo</a:t>
            </a:r>
            <a:r>
              <a:rPr lang="en-US"/>
              <a:t> de Auteur inconnu est fournie sous licence </a:t>
            </a:r>
            <a:r>
              <a:rPr lang="en-US">
                <a:hlinkClick r:id="rId8"/>
              </a:rPr>
              <a:t>CC BY-NC-ND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1283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104AF5F-3F5F-63FE-A69C-D0210FB0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03520"/>
            <a:ext cx="7123672" cy="17471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 - Certains </a:t>
            </a:r>
            <a:r>
              <a:rPr lang="en-US" dirty="0" err="1"/>
              <a:t>produits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art. 6.1</a:t>
            </a:r>
            <a:r>
              <a:rPr lang="en-US" dirty="0"/>
              <a:t>)</a:t>
            </a:r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01AD37A2-7AA0-5DCB-C104-53DF1A18D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237" y="2250702"/>
            <a:ext cx="7128435" cy="394336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(a) </a:t>
            </a:r>
            <a:r>
              <a:rPr lang="en-US" b="1" dirty="0"/>
              <a:t>le </a:t>
            </a:r>
            <a:r>
              <a:rPr lang="en-US" b="1" dirty="0" err="1"/>
              <a:t>système</a:t>
            </a:r>
            <a:r>
              <a:rPr lang="en-US" b="1" dirty="0"/>
              <a:t> </a:t>
            </a:r>
            <a:r>
              <a:rPr lang="en-US" b="1" dirty="0" err="1"/>
              <a:t>d’IA</a:t>
            </a:r>
            <a:r>
              <a:rPr lang="en-US" b="1" dirty="0"/>
              <a:t> </a:t>
            </a:r>
            <a:r>
              <a:rPr lang="en-US" b="1" dirty="0" err="1"/>
              <a:t>est</a:t>
            </a:r>
            <a:r>
              <a:rPr lang="en-US" b="1" dirty="0"/>
              <a:t> </a:t>
            </a:r>
            <a:r>
              <a:rPr lang="en-US" b="1" dirty="0" err="1"/>
              <a:t>destiné</a:t>
            </a:r>
            <a:r>
              <a:rPr lang="en-US" b="1" dirty="0"/>
              <a:t> à </a:t>
            </a:r>
            <a:r>
              <a:rPr lang="en-US" b="1" dirty="0" err="1"/>
              <a:t>être</a:t>
            </a:r>
            <a:r>
              <a:rPr lang="en-US" b="1" dirty="0"/>
              <a:t> </a:t>
            </a:r>
            <a:r>
              <a:rPr lang="en-US" b="1" dirty="0" err="1"/>
              <a:t>utilisé</a:t>
            </a:r>
            <a:r>
              <a:rPr lang="en-US" b="1" dirty="0"/>
              <a:t> </a:t>
            </a:r>
            <a:r>
              <a:rPr lang="en-US" b="1" dirty="0" err="1"/>
              <a:t>comme</a:t>
            </a:r>
            <a:r>
              <a:rPr lang="en-US" b="1" dirty="0"/>
              <a:t> </a:t>
            </a:r>
            <a:r>
              <a:rPr lang="en-US" b="1" dirty="0" err="1"/>
              <a:t>composant</a:t>
            </a:r>
            <a:r>
              <a:rPr lang="en-US" b="1" dirty="0"/>
              <a:t> de </a:t>
            </a:r>
            <a:r>
              <a:rPr lang="en-US" b="1" dirty="0" err="1"/>
              <a:t>sécurité</a:t>
            </a:r>
            <a:r>
              <a:rPr lang="en-US" b="1" dirty="0"/>
              <a:t> d’un </a:t>
            </a:r>
            <a:r>
              <a:rPr lang="en-US" b="1" dirty="0" err="1"/>
              <a:t>produit</a:t>
            </a:r>
            <a:r>
              <a:rPr lang="en-US" b="1" dirty="0"/>
              <a:t> </a:t>
            </a:r>
            <a:r>
              <a:rPr lang="en-US" dirty="0" err="1"/>
              <a:t>couvert</a:t>
            </a:r>
            <a:r>
              <a:rPr lang="en-US" dirty="0"/>
              <a:t> par les </a:t>
            </a:r>
            <a:r>
              <a:rPr lang="en-US" dirty="0" err="1"/>
              <a:t>actes</a:t>
            </a:r>
            <a:r>
              <a:rPr lang="en-US" dirty="0"/>
              <a:t> </a:t>
            </a:r>
            <a:r>
              <a:rPr lang="en-US" dirty="0" err="1"/>
              <a:t>législatifs</a:t>
            </a:r>
            <a:r>
              <a:rPr lang="en-US" dirty="0"/>
              <a:t> </a:t>
            </a:r>
            <a:r>
              <a:rPr lang="en-US" dirty="0" err="1"/>
              <a:t>d’harmonisation</a:t>
            </a:r>
            <a:r>
              <a:rPr lang="en-US" dirty="0"/>
              <a:t> de </a:t>
            </a:r>
            <a:r>
              <a:rPr lang="en-US" dirty="0" err="1"/>
              <a:t>l’Union</a:t>
            </a:r>
            <a:r>
              <a:rPr lang="en-US" dirty="0"/>
              <a:t> </a:t>
            </a:r>
            <a:r>
              <a:rPr lang="en-US" dirty="0" err="1"/>
              <a:t>énumérés</a:t>
            </a:r>
            <a:r>
              <a:rPr lang="en-US" dirty="0"/>
              <a:t> à </a:t>
            </a:r>
            <a:r>
              <a:rPr lang="en-US" dirty="0" err="1"/>
              <a:t>l’annexe</a:t>
            </a:r>
            <a:r>
              <a:rPr lang="en-US" dirty="0"/>
              <a:t> II,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constitue</a:t>
            </a:r>
            <a:r>
              <a:rPr lang="en-US" dirty="0"/>
              <a:t> </a:t>
            </a:r>
            <a:r>
              <a:rPr lang="en-US" dirty="0" err="1"/>
              <a:t>lui-même</a:t>
            </a:r>
            <a:r>
              <a:rPr lang="en-US" dirty="0"/>
              <a:t> </a:t>
            </a:r>
            <a:r>
              <a:rPr lang="en-US" b="1" dirty="0"/>
              <a:t>un </a:t>
            </a:r>
            <a:r>
              <a:rPr lang="en-US" b="1" dirty="0" err="1"/>
              <a:t>tel</a:t>
            </a:r>
            <a:r>
              <a:rPr lang="en-US" b="1" dirty="0"/>
              <a:t> </a:t>
            </a:r>
            <a:r>
              <a:rPr lang="en-US" b="1" dirty="0" err="1"/>
              <a:t>produit</a:t>
            </a:r>
            <a:r>
              <a:rPr lang="en-US" dirty="0"/>
              <a:t>;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(b) le </a:t>
            </a:r>
            <a:r>
              <a:rPr lang="en-US" dirty="0" err="1"/>
              <a:t>produit</a:t>
            </a:r>
            <a:r>
              <a:rPr lang="en-US" dirty="0"/>
              <a:t> </a:t>
            </a:r>
            <a:r>
              <a:rPr lang="en-US" dirty="0" err="1"/>
              <a:t>dont</a:t>
            </a:r>
            <a:r>
              <a:rPr lang="en-US" dirty="0"/>
              <a:t> le </a:t>
            </a:r>
            <a:r>
              <a:rPr lang="en-US" dirty="0" err="1"/>
              <a:t>composant</a:t>
            </a:r>
            <a:r>
              <a:rPr lang="en-US" dirty="0"/>
              <a:t> de </a:t>
            </a:r>
            <a:r>
              <a:rPr lang="en-US" dirty="0" err="1"/>
              <a:t>sécurité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le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d’IA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le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d’IA</a:t>
            </a:r>
            <a:r>
              <a:rPr lang="en-US" dirty="0"/>
              <a:t> </a:t>
            </a:r>
            <a:r>
              <a:rPr lang="en-US" dirty="0" err="1"/>
              <a:t>lui-même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tant que </a:t>
            </a:r>
            <a:r>
              <a:rPr lang="en-US" dirty="0" err="1"/>
              <a:t>produit</a:t>
            </a:r>
            <a:r>
              <a:rPr lang="en-US" dirty="0"/>
              <a:t>, </a:t>
            </a:r>
            <a:r>
              <a:rPr lang="en-US" dirty="0" err="1"/>
              <a:t>est</a:t>
            </a:r>
            <a:r>
              <a:rPr lang="en-US" b="1" dirty="0"/>
              <a:t> </a:t>
            </a:r>
            <a:r>
              <a:rPr lang="en-US" b="1" dirty="0" err="1"/>
              <a:t>soumis</a:t>
            </a:r>
            <a:r>
              <a:rPr lang="en-US" b="1" dirty="0"/>
              <a:t> à </a:t>
            </a:r>
            <a:r>
              <a:rPr lang="en-US" b="1" dirty="0" err="1"/>
              <a:t>une</a:t>
            </a:r>
            <a:r>
              <a:rPr lang="en-US" b="1" dirty="0"/>
              <a:t> </a:t>
            </a:r>
            <a:r>
              <a:rPr lang="en-US" b="1" dirty="0" err="1"/>
              <a:t>évaluation</a:t>
            </a:r>
            <a:r>
              <a:rPr lang="en-US" b="1" dirty="0"/>
              <a:t> de la </a:t>
            </a:r>
            <a:r>
              <a:rPr lang="en-US" b="1" dirty="0" err="1"/>
              <a:t>conformité</a:t>
            </a:r>
            <a:r>
              <a:rPr lang="en-US" b="1" dirty="0"/>
              <a:t> par un tiers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vue</a:t>
            </a:r>
            <a:r>
              <a:rPr lang="en-US" b="1" dirty="0"/>
              <a:t> de la mise sur le </a:t>
            </a:r>
            <a:r>
              <a:rPr lang="en-US" b="1" dirty="0" err="1"/>
              <a:t>marché</a:t>
            </a:r>
            <a:r>
              <a:rPr lang="en-US" b="1" dirty="0"/>
              <a:t> </a:t>
            </a:r>
            <a:r>
              <a:rPr lang="en-US" b="1" dirty="0" err="1"/>
              <a:t>ou</a:t>
            </a:r>
            <a:r>
              <a:rPr lang="en-US" b="1" dirty="0"/>
              <a:t> de la mise </a:t>
            </a:r>
            <a:r>
              <a:rPr lang="en-US" b="1" dirty="0" err="1"/>
              <a:t>en</a:t>
            </a:r>
            <a:r>
              <a:rPr lang="en-US" b="1" dirty="0"/>
              <a:t> service</a:t>
            </a:r>
            <a:r>
              <a:rPr lang="en-US" dirty="0"/>
              <a:t> de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produit</a:t>
            </a:r>
            <a:r>
              <a:rPr lang="en-US" dirty="0"/>
              <a:t> </a:t>
            </a:r>
            <a:r>
              <a:rPr lang="en-US" dirty="0" err="1"/>
              <a:t>conformément</a:t>
            </a:r>
            <a:r>
              <a:rPr lang="en-US" dirty="0"/>
              <a:t> aux </a:t>
            </a:r>
            <a:r>
              <a:rPr lang="en-US" dirty="0" err="1"/>
              <a:t>actes</a:t>
            </a:r>
            <a:r>
              <a:rPr lang="en-US" dirty="0"/>
              <a:t> </a:t>
            </a:r>
            <a:r>
              <a:rPr lang="en-US" dirty="0" err="1"/>
              <a:t>législatifs</a:t>
            </a:r>
            <a:r>
              <a:rPr lang="en-US" dirty="0"/>
              <a:t> </a:t>
            </a:r>
            <a:r>
              <a:rPr lang="en-US" dirty="0" err="1"/>
              <a:t>d’harmonisation</a:t>
            </a:r>
            <a:r>
              <a:rPr lang="en-US" dirty="0"/>
              <a:t> de </a:t>
            </a:r>
            <a:r>
              <a:rPr lang="en-US" dirty="0" err="1"/>
              <a:t>l’Union</a:t>
            </a:r>
            <a:r>
              <a:rPr lang="en-US" dirty="0"/>
              <a:t> </a:t>
            </a:r>
            <a:r>
              <a:rPr lang="en-US" dirty="0" err="1"/>
              <a:t>énumérés</a:t>
            </a:r>
            <a:r>
              <a:rPr lang="en-US" dirty="0"/>
              <a:t> à </a:t>
            </a:r>
            <a:r>
              <a:rPr lang="en-US" dirty="0" err="1"/>
              <a:t>l’annexe</a:t>
            </a:r>
            <a:r>
              <a:rPr lang="en-US" dirty="0"/>
              <a:t> II. 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Image 10" descr="Une image contenant plein air, avion, avion de ligne, Compagnie aérienne&#10;&#10;Description générée automatiquement">
            <a:extLst>
              <a:ext uri="{FF2B5EF4-FFF2-40B4-BE49-F238E27FC236}">
                <a16:creationId xmlns:a16="http://schemas.microsoft.com/office/drawing/2014/main" id="{C9B03E9C-CF96-0A42-C53F-B64C82C39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4574" r="2321" b="5"/>
          <a:stretch/>
        </p:blipFill>
        <p:spPr>
          <a:xfrm>
            <a:off x="8974667" y="10"/>
            <a:ext cx="3217333" cy="2280572"/>
          </a:xfrm>
          <a:prstGeom prst="rect">
            <a:avLst/>
          </a:prstGeom>
        </p:spPr>
      </p:pic>
      <p:pic>
        <p:nvPicPr>
          <p:cNvPr id="7" name="Image 6" descr="Une image contenant habits, jeune enfant, Visage humain, intérieur&#10;&#10;Description générée automatiquement">
            <a:extLst>
              <a:ext uri="{FF2B5EF4-FFF2-40B4-BE49-F238E27FC236}">
                <a16:creationId xmlns:a16="http://schemas.microsoft.com/office/drawing/2014/main" id="{FAD68FE1-2077-D8AD-BFC1-D4DF76D428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6108" r="5" b="5"/>
          <a:stretch/>
        </p:blipFill>
        <p:spPr>
          <a:xfrm>
            <a:off x="8974667" y="2233357"/>
            <a:ext cx="3217333" cy="2287276"/>
          </a:xfrm>
          <a:prstGeom prst="rect">
            <a:avLst/>
          </a:prstGeom>
        </p:spPr>
      </p:pic>
      <p:pic>
        <p:nvPicPr>
          <p:cNvPr id="10" name="Image 9" descr="Modern geometric building with moving elevators · Free Stock Photo">
            <a:extLst>
              <a:ext uri="{FF2B5EF4-FFF2-40B4-BE49-F238E27FC236}">
                <a16:creationId xmlns:a16="http://schemas.microsoft.com/office/drawing/2014/main" id="{579BA782-8944-2A98-1F24-5E4B285A1D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334" r="1" b="30178"/>
          <a:stretch/>
        </p:blipFill>
        <p:spPr>
          <a:xfrm>
            <a:off x="8974667" y="4520763"/>
            <a:ext cx="3217333" cy="23371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99FCBD6-E4B2-7B22-FFE5-DEF7BAA84302}"/>
              </a:ext>
            </a:extLst>
          </p:cNvPr>
          <p:cNvSpPr txBox="1"/>
          <p:nvPr/>
        </p:nvSpPr>
        <p:spPr>
          <a:xfrm>
            <a:off x="9985947" y="4320578"/>
            <a:ext cx="2206053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8FC9D4-317D-52CF-7506-EFBC0D880836}"/>
              </a:ext>
            </a:extLst>
          </p:cNvPr>
          <p:cNvSpPr txBox="1"/>
          <p:nvPr/>
        </p:nvSpPr>
        <p:spPr>
          <a:xfrm>
            <a:off x="9865722" y="2080527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547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81D6-B5EB-F45C-6DE8-EE31A303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51962CB-5068-9CD6-D4B1-48184653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06" y="36319"/>
            <a:ext cx="7168486" cy="17094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 - Certains </a:t>
            </a:r>
            <a:r>
              <a:rPr lang="en-US" dirty="0" err="1"/>
              <a:t>secteurs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art. 6.2 </a:t>
            </a:r>
            <a:r>
              <a:rPr lang="en-US" dirty="0"/>
              <a:t>- </a:t>
            </a:r>
            <a:r>
              <a:rPr lang="en-US" dirty="0" err="1"/>
              <a:t>annexe</a:t>
            </a:r>
            <a:r>
              <a:rPr lang="en-US" dirty="0"/>
              <a:t> III)</a:t>
            </a:r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953B03F6-73CC-7CBA-BD54-FCF034696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106" y="1583398"/>
            <a:ext cx="7445887" cy="23957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/>
              <a:t>Identification </a:t>
            </a:r>
            <a:r>
              <a:rPr lang="en-US" sz="1900" b="1" dirty="0" err="1"/>
              <a:t>biométrique</a:t>
            </a:r>
            <a:r>
              <a:rPr lang="en-US" sz="1900" b="1" dirty="0"/>
              <a:t> </a:t>
            </a:r>
            <a:r>
              <a:rPr lang="en-US" sz="1900" dirty="0"/>
              <a:t>et </a:t>
            </a:r>
            <a:r>
              <a:rPr lang="en-US" sz="1900" dirty="0" err="1"/>
              <a:t>catégorisation</a:t>
            </a:r>
            <a:r>
              <a:rPr lang="en-US" sz="1900" dirty="0"/>
              <a:t> des </a:t>
            </a:r>
            <a:r>
              <a:rPr lang="en-US" sz="1900" dirty="0" err="1"/>
              <a:t>personnes</a:t>
            </a:r>
            <a:r>
              <a:rPr lang="en-US" sz="1900" dirty="0"/>
              <a:t> physiques</a:t>
            </a:r>
          </a:p>
          <a:p>
            <a:pPr marL="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Gestion et exploitation des </a:t>
            </a:r>
            <a:r>
              <a:rPr lang="en-US" sz="1900" b="1" dirty="0"/>
              <a:t>infrastructures critiques</a:t>
            </a:r>
          </a:p>
          <a:p>
            <a:pPr marL="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 err="1"/>
              <a:t>Éducation</a:t>
            </a:r>
            <a:r>
              <a:rPr lang="en-US" sz="1900" b="1" dirty="0"/>
              <a:t> </a:t>
            </a:r>
            <a:r>
              <a:rPr lang="en-US" sz="1900" dirty="0"/>
              <a:t>et formation </a:t>
            </a:r>
            <a:r>
              <a:rPr lang="en-US" sz="1900" dirty="0" err="1"/>
              <a:t>professionnelle</a:t>
            </a:r>
            <a:endParaRPr lang="en-US" sz="1900" dirty="0"/>
          </a:p>
          <a:p>
            <a:pPr marL="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 err="1"/>
              <a:t>Emploi</a:t>
            </a:r>
            <a:r>
              <a:rPr lang="en-US" sz="1900" b="1" dirty="0"/>
              <a:t>, </a:t>
            </a:r>
            <a:r>
              <a:rPr lang="en-US" sz="1900" dirty="0"/>
              <a:t>gestion de la main-</a:t>
            </a:r>
            <a:r>
              <a:rPr lang="en-US" sz="1900" dirty="0" err="1"/>
              <a:t>d’œuvre</a:t>
            </a:r>
            <a:r>
              <a:rPr lang="en-US" sz="1900" dirty="0"/>
              <a:t> </a:t>
            </a:r>
          </a:p>
          <a:p>
            <a:pPr marL="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900" b="1" dirty="0" err="1"/>
              <a:t>Autorités</a:t>
            </a:r>
            <a:r>
              <a:rPr lang="en-US" sz="1900" b="1" dirty="0"/>
              <a:t> </a:t>
            </a:r>
            <a:r>
              <a:rPr lang="en-US" sz="1900" b="1" dirty="0" err="1"/>
              <a:t>répressives</a:t>
            </a:r>
            <a:r>
              <a:rPr lang="en-US" sz="1900" b="1" dirty="0"/>
              <a:t>, migration</a:t>
            </a:r>
            <a:r>
              <a:rPr lang="en-US" sz="1900" dirty="0"/>
              <a:t>, </a:t>
            </a:r>
            <a:r>
              <a:rPr lang="en-US" sz="1900" b="1" dirty="0"/>
              <a:t>justice</a:t>
            </a:r>
            <a:r>
              <a:rPr lang="en-US" sz="1900" dirty="0"/>
              <a:t>…</a:t>
            </a:r>
            <a:endParaRPr lang="en-US" sz="1900" b="1" dirty="0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" name="Image 2" descr="Une image contenant Visage humain, sourire, art, visage&#10;&#10;Description générée automatiquement">
            <a:extLst>
              <a:ext uri="{FF2B5EF4-FFF2-40B4-BE49-F238E27FC236}">
                <a16:creationId xmlns:a16="http://schemas.microsoft.com/office/drawing/2014/main" id="{A97EE63F-9032-BF03-AD0C-98D602E8DC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950" r="8" b="8"/>
          <a:stretch/>
        </p:blipFill>
        <p:spPr>
          <a:xfrm>
            <a:off x="8974667" y="-1"/>
            <a:ext cx="3217333" cy="2289412"/>
          </a:xfrm>
          <a:prstGeom prst="rect">
            <a:avLst/>
          </a:prstGeom>
        </p:spPr>
      </p:pic>
      <p:pic>
        <p:nvPicPr>
          <p:cNvPr id="9" name="Image 8" descr="Une image contenant écriture manuscrite, Police, texte, Carmin&#10;&#10;Description générée automatiquement">
            <a:extLst>
              <a:ext uri="{FF2B5EF4-FFF2-40B4-BE49-F238E27FC236}">
                <a16:creationId xmlns:a16="http://schemas.microsoft.com/office/drawing/2014/main" id="{B6C02003-35B8-F6FE-1C52-25DBC847D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2724" r="13847" b="-1"/>
          <a:stretch/>
        </p:blipFill>
        <p:spPr>
          <a:xfrm>
            <a:off x="8974667" y="2275764"/>
            <a:ext cx="3217333" cy="2289412"/>
          </a:xfrm>
          <a:prstGeom prst="rect">
            <a:avLst/>
          </a:prstGeom>
        </p:spPr>
      </p:pic>
      <p:pic>
        <p:nvPicPr>
          <p:cNvPr id="15" name="Image 14" descr="Scales Of Justice Logo Free Stock Photo - Public Domain Pictures">
            <a:extLst>
              <a:ext uri="{FF2B5EF4-FFF2-40B4-BE49-F238E27FC236}">
                <a16:creationId xmlns:a16="http://schemas.microsoft.com/office/drawing/2014/main" id="{3609C3A4-BD8B-1CC1-B9E4-C7B4FE7FD6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274" r="-4" b="8615"/>
          <a:stretch/>
        </p:blipFill>
        <p:spPr>
          <a:xfrm>
            <a:off x="8974667" y="4565175"/>
            <a:ext cx="3217333" cy="22928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056320-CF73-E30A-BA9E-284AB92A5BC4}"/>
              </a:ext>
            </a:extLst>
          </p:cNvPr>
          <p:cNvSpPr txBox="1"/>
          <p:nvPr/>
        </p:nvSpPr>
        <p:spPr>
          <a:xfrm>
            <a:off x="9856103" y="2089356"/>
            <a:ext cx="233589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2093FF-793D-90DD-45A4-E190785F238D}"/>
              </a:ext>
            </a:extLst>
          </p:cNvPr>
          <p:cNvSpPr txBox="1"/>
          <p:nvPr/>
        </p:nvSpPr>
        <p:spPr>
          <a:xfrm>
            <a:off x="9985948" y="4365121"/>
            <a:ext cx="220605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587B27-13AA-2339-125F-C4F8FE7F8018}"/>
              </a:ext>
            </a:extLst>
          </p:cNvPr>
          <p:cNvSpPr txBox="1"/>
          <p:nvPr/>
        </p:nvSpPr>
        <p:spPr>
          <a:xfrm>
            <a:off x="729872" y="4247478"/>
            <a:ext cx="74458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Accès</a:t>
            </a:r>
            <a:r>
              <a:rPr lang="en-US" sz="2400" dirty="0"/>
              <a:t> et droit aux</a:t>
            </a:r>
            <a:r>
              <a:rPr lang="en-US" sz="2400" b="1" dirty="0"/>
              <a:t> services </a:t>
            </a:r>
            <a:r>
              <a:rPr lang="en-US" sz="2400" b="1" dirty="0" err="1"/>
              <a:t>privés</a:t>
            </a:r>
            <a:r>
              <a:rPr lang="en-US" sz="2400" b="1" dirty="0"/>
              <a:t> </a:t>
            </a:r>
            <a:r>
              <a:rPr lang="en-US" sz="2400" b="1" dirty="0" err="1"/>
              <a:t>essentiels</a:t>
            </a:r>
            <a:r>
              <a:rPr lang="en-US" sz="2400" b="1" dirty="0"/>
              <a:t> (…)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18C1C2-89DC-9FB2-FCCC-2B8F5FD1C947}"/>
              </a:ext>
            </a:extLst>
          </p:cNvPr>
          <p:cNvSpPr txBox="1"/>
          <p:nvPr/>
        </p:nvSpPr>
        <p:spPr>
          <a:xfrm>
            <a:off x="845486" y="4926757"/>
            <a:ext cx="7621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b) systèmes d'IA destinés à être utilisés pour </a:t>
            </a:r>
            <a:r>
              <a:rPr lang="fr-FR" sz="2400" b="1" dirty="0"/>
              <a:t>évaluer la solvabilité des personnes physiques ou pour établir leur note de crédit</a:t>
            </a:r>
            <a:r>
              <a:rPr lang="fr-FR" sz="2400" dirty="0"/>
              <a:t>, à l'exception des systèmes d'IA utilisés à des fins de détection de </a:t>
            </a:r>
            <a:r>
              <a:rPr lang="fr-FR" sz="2400" b="1" dirty="0"/>
              <a:t>fraudes financières</a:t>
            </a:r>
          </a:p>
        </p:txBody>
      </p:sp>
    </p:spTree>
    <p:extLst>
      <p:ext uri="{BB962C8B-B14F-4D97-AF65-F5344CB8AC3E}">
        <p14:creationId xmlns:p14="http://schemas.microsoft.com/office/powerpoint/2010/main" val="1886326416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1F1737-EB5A-49A3-BFCA-A97A8DCDF4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263D7C-E9CB-4C77-8528-77A30083B7F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9BE902E-C458-4A9F-863C-5D9185028F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_AngleLinesVTI</Template>
  <TotalTime>0</TotalTime>
  <Words>798</Words>
  <Application>Microsoft Macintosh PowerPoint</Application>
  <PresentationFormat>Grand écran</PresentationFormat>
  <Paragraphs>80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Univers Condensed Light</vt:lpstr>
      <vt:lpstr>Walbaum Display Light</vt:lpstr>
      <vt:lpstr>AngleLinesVTI</vt:lpstr>
      <vt:lpstr>Définir l’intelligence artificielle</vt:lpstr>
      <vt:lpstr>Définition générale de l'ia</vt:lpstr>
      <vt:lpstr>Faut-il définir l'IA ? L'approche RGPD</vt:lpstr>
      <vt:lpstr>Définir l'ia : un large spectre d'approches</vt:lpstr>
      <vt:lpstr>Quelques définitions hors RIA</vt:lpstr>
      <vt:lpstr>La définition du RIA (art. 3, 1°)</vt:lpstr>
      <vt:lpstr>Définition des ia à haut risque</vt:lpstr>
      <vt:lpstr>A - Certains produits (art. 6.1)</vt:lpstr>
      <vt:lpstr>B - Certains secteurs (art. 6.2 - annexe III)</vt:lpstr>
      <vt:lpstr>Définition du modèle d’IA à usage général</vt:lpstr>
      <vt:lpstr>Le modèle d’ia à usage general (art. 3, 63)</vt:lpstr>
      <vt:lpstr>L’IA à usage général présentant un risque systémique (art. 51)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technologies disponibles, prescrites ou proscrites</dc:title>
  <dc:creator/>
  <cp:lastModifiedBy/>
  <cp:revision>418</cp:revision>
  <dcterms:created xsi:type="dcterms:W3CDTF">2021-02-08T04:45:48Z</dcterms:created>
  <dcterms:modified xsi:type="dcterms:W3CDTF">2024-06-12T19:35:39Z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