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9" r:id="rId5"/>
    <p:sldId id="302" r:id="rId6"/>
    <p:sldId id="303" r:id="rId7"/>
    <p:sldId id="304" r:id="rId8"/>
    <p:sldId id="305" r:id="rId9"/>
    <p:sldId id="307" r:id="rId10"/>
    <p:sldId id="306" r:id="rId11"/>
    <p:sldId id="301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B14C2-0244-4E8A-8CA2-18D021FE0FE2}" v="402" dt="2024-06-08T09:11:55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9" autoAdjust="0"/>
    <p:restoredTop sz="94611" autoAdjust="0"/>
  </p:normalViewPr>
  <p:slideViewPr>
    <p:cSldViewPr snapToGrid="0">
      <p:cViewPr varScale="1">
        <p:scale>
          <a:sx n="91" d="100"/>
          <a:sy n="91" d="100"/>
        </p:scale>
        <p:origin x="216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ED327-0B25-4D02-8219-15544B82B7B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9DC64839-103B-47F2-BE86-28C9BDF073FE}">
      <dgm:prSet phldrT="[Texte]"/>
      <dgm:spPr/>
      <dgm:t>
        <a:bodyPr/>
        <a:lstStyle/>
        <a:p>
          <a:pPr rtl="0"/>
          <a:r>
            <a:rPr lang="fr-FR">
              <a:latin typeface="Consolas"/>
            </a:rPr>
            <a:t>Décision </a:t>
          </a:r>
          <a:r>
            <a:rPr lang="fr-FR" b="0" u="sng">
              <a:latin typeface="Consolas"/>
            </a:rPr>
            <a:t>entièrement </a:t>
          </a:r>
          <a:r>
            <a:rPr lang="fr-FR">
              <a:latin typeface="Consolas"/>
            </a:rPr>
            <a:t>automatisée ?</a:t>
          </a:r>
          <a:endParaRPr lang="fr-FR"/>
        </a:p>
      </dgm:t>
    </dgm:pt>
    <dgm:pt modelId="{3EE4529E-EAE0-494E-A9A4-E0280AFBABBE}" type="parTrans" cxnId="{4C8FD654-96BB-4C82-8303-BBC4B4E41DFC}">
      <dgm:prSet/>
      <dgm:spPr/>
      <dgm:t>
        <a:bodyPr/>
        <a:lstStyle/>
        <a:p>
          <a:endParaRPr lang="fr-FR"/>
        </a:p>
      </dgm:t>
    </dgm:pt>
    <dgm:pt modelId="{34FF19EA-BFD2-461B-9F6F-7534E5120B2A}" type="sibTrans" cxnId="{4C8FD654-96BB-4C82-8303-BBC4B4E41DFC}">
      <dgm:prSet/>
      <dgm:spPr/>
      <dgm:t>
        <a:bodyPr/>
        <a:lstStyle/>
        <a:p>
          <a:endParaRPr lang="fr-FR"/>
        </a:p>
      </dgm:t>
    </dgm:pt>
    <dgm:pt modelId="{9FE6FCD9-BD22-462E-BE8A-1A4CC6963A77}">
      <dgm:prSet phldrT="[Texte]"/>
      <dgm:spPr/>
      <dgm:t>
        <a:bodyPr/>
        <a:lstStyle/>
        <a:p>
          <a:pPr rtl="0"/>
          <a:r>
            <a:rPr lang="fr-FR">
              <a:latin typeface="Consolas"/>
            </a:rPr>
            <a:t>Effets </a:t>
          </a:r>
          <a:r>
            <a:rPr lang="fr-FR" u="sng">
              <a:latin typeface="Consolas"/>
            </a:rPr>
            <a:t>juridiques </a:t>
          </a:r>
          <a:r>
            <a:rPr lang="fr-FR">
              <a:latin typeface="Consolas"/>
            </a:rPr>
            <a:t>(ou similaires) ?</a:t>
          </a:r>
          <a:endParaRPr lang="fr-FR" u="sng">
            <a:latin typeface="Consolas"/>
          </a:endParaRPr>
        </a:p>
      </dgm:t>
    </dgm:pt>
    <dgm:pt modelId="{318312E1-61DA-4618-A0A3-F257A32A5B53}" type="parTrans" cxnId="{CA4EB138-3A2A-4BF3-B862-DCCBD347AA5C}">
      <dgm:prSet/>
      <dgm:spPr/>
      <dgm:t>
        <a:bodyPr/>
        <a:lstStyle/>
        <a:p>
          <a:endParaRPr lang="fr-FR"/>
        </a:p>
      </dgm:t>
    </dgm:pt>
    <dgm:pt modelId="{C113DFBA-E109-4CB7-807C-9D460DCC7951}" type="sibTrans" cxnId="{CA4EB138-3A2A-4BF3-B862-DCCBD347AA5C}">
      <dgm:prSet/>
      <dgm:spPr/>
      <dgm:t>
        <a:bodyPr/>
        <a:lstStyle/>
        <a:p>
          <a:endParaRPr lang="fr-FR"/>
        </a:p>
      </dgm:t>
    </dgm:pt>
    <dgm:pt modelId="{7CF6E0D3-F758-4A10-AB19-0F51038F4E85}">
      <dgm:prSet phldrT="[Texte]" phldr="0"/>
      <dgm:spPr/>
      <dgm:t>
        <a:bodyPr/>
        <a:lstStyle/>
        <a:p>
          <a:pPr rtl="0"/>
          <a:r>
            <a:rPr lang="fr-FR" b="0" u="sng" dirty="0">
              <a:latin typeface="Consolas"/>
            </a:rPr>
            <a:t>Interdiction</a:t>
          </a:r>
          <a:r>
            <a:rPr lang="fr-FR" u="sng" dirty="0">
              <a:latin typeface="Consolas"/>
            </a:rPr>
            <a:t> </a:t>
          </a:r>
          <a:r>
            <a:rPr lang="fr-FR" dirty="0">
              <a:latin typeface="Consolas"/>
            </a:rPr>
            <a:t>de principe.</a:t>
          </a:r>
          <a:endParaRPr lang="fr-FR" dirty="0"/>
        </a:p>
      </dgm:t>
    </dgm:pt>
    <dgm:pt modelId="{7173F175-14FB-4991-A82F-601069B34C41}" type="parTrans" cxnId="{4E5AA56E-D806-4E06-83FA-5CB36D0F694B}">
      <dgm:prSet/>
      <dgm:spPr/>
      <dgm:t>
        <a:bodyPr/>
        <a:lstStyle/>
        <a:p>
          <a:endParaRPr lang="fr-FR"/>
        </a:p>
      </dgm:t>
    </dgm:pt>
    <dgm:pt modelId="{2E171B60-CB93-4B56-9BE6-5AA2A95ABCC8}" type="sibTrans" cxnId="{4E5AA56E-D806-4E06-83FA-5CB36D0F694B}">
      <dgm:prSet/>
      <dgm:spPr/>
      <dgm:t>
        <a:bodyPr/>
        <a:lstStyle/>
        <a:p>
          <a:endParaRPr lang="fr-FR"/>
        </a:p>
      </dgm:t>
    </dgm:pt>
    <dgm:pt modelId="{C702B514-F0C8-E848-AEDF-5170DDD36C24}">
      <dgm:prSet/>
      <dgm:spPr/>
      <dgm:t>
        <a:bodyPr/>
        <a:lstStyle/>
        <a:p>
          <a:r>
            <a:rPr lang="fr-FR"/>
            <a:t>Exceptions</a:t>
          </a:r>
        </a:p>
      </dgm:t>
    </dgm:pt>
    <dgm:pt modelId="{07899976-3080-2D49-8910-2C2CDC5542AA}" type="parTrans" cxnId="{CDA2E2ED-3EFC-4D46-A9D8-B1DAAB940AC2}">
      <dgm:prSet/>
      <dgm:spPr/>
      <dgm:t>
        <a:bodyPr/>
        <a:lstStyle/>
        <a:p>
          <a:endParaRPr lang="fr-FR"/>
        </a:p>
      </dgm:t>
    </dgm:pt>
    <dgm:pt modelId="{7FDF9013-6A98-CC46-83F3-D55236829160}" type="sibTrans" cxnId="{CDA2E2ED-3EFC-4D46-A9D8-B1DAAB940AC2}">
      <dgm:prSet/>
      <dgm:spPr/>
      <dgm:t>
        <a:bodyPr/>
        <a:lstStyle/>
        <a:p>
          <a:endParaRPr lang="fr-FR"/>
        </a:p>
      </dgm:t>
    </dgm:pt>
    <dgm:pt modelId="{A59BA351-2D46-6E41-B529-43CB5224D0BE}">
      <dgm:prSet/>
      <dgm:spPr/>
      <dgm:t>
        <a:bodyPr/>
        <a:lstStyle/>
        <a:p>
          <a:r>
            <a:rPr lang="fr-FR"/>
            <a:t>Garanties</a:t>
          </a:r>
        </a:p>
      </dgm:t>
    </dgm:pt>
    <dgm:pt modelId="{A7925397-8EF8-2948-9938-26E01EFBF0C9}" type="parTrans" cxnId="{92D65572-DE18-4841-8FE4-43E28F9FC156}">
      <dgm:prSet/>
      <dgm:spPr/>
      <dgm:t>
        <a:bodyPr/>
        <a:lstStyle/>
        <a:p>
          <a:endParaRPr lang="fr-FR"/>
        </a:p>
      </dgm:t>
    </dgm:pt>
    <dgm:pt modelId="{786CDA83-A2C8-EB46-80A8-F41594F84245}" type="sibTrans" cxnId="{92D65572-DE18-4841-8FE4-43E28F9FC156}">
      <dgm:prSet/>
      <dgm:spPr/>
      <dgm:t>
        <a:bodyPr/>
        <a:lstStyle/>
        <a:p>
          <a:endParaRPr lang="fr-FR"/>
        </a:p>
      </dgm:t>
    </dgm:pt>
    <dgm:pt modelId="{DBC2EDAB-53EB-CC40-8E8D-6688FB82693A}" type="pres">
      <dgm:prSet presAssocID="{82BED327-0B25-4D02-8219-15544B82B7B7}" presName="Name0" presStyleCnt="0">
        <dgm:presLayoutVars>
          <dgm:dir/>
          <dgm:resizeHandles val="exact"/>
        </dgm:presLayoutVars>
      </dgm:prSet>
      <dgm:spPr/>
    </dgm:pt>
    <dgm:pt modelId="{2AAB51DF-4670-2D4C-8F66-0DA44990E722}" type="pres">
      <dgm:prSet presAssocID="{9DC64839-103B-47F2-BE86-28C9BDF073FE}" presName="node" presStyleLbl="node1" presStyleIdx="0" presStyleCnt="5">
        <dgm:presLayoutVars>
          <dgm:bulletEnabled val="1"/>
        </dgm:presLayoutVars>
      </dgm:prSet>
      <dgm:spPr/>
    </dgm:pt>
    <dgm:pt modelId="{AA496CD3-1EF6-7448-B730-FA9EF1BA2C52}" type="pres">
      <dgm:prSet presAssocID="{34FF19EA-BFD2-461B-9F6F-7534E5120B2A}" presName="sibTrans" presStyleLbl="sibTrans2D1" presStyleIdx="0" presStyleCnt="4"/>
      <dgm:spPr/>
    </dgm:pt>
    <dgm:pt modelId="{DAFE01F0-6626-564F-9E39-106990CC2E6D}" type="pres">
      <dgm:prSet presAssocID="{34FF19EA-BFD2-461B-9F6F-7534E5120B2A}" presName="connectorText" presStyleLbl="sibTrans2D1" presStyleIdx="0" presStyleCnt="4"/>
      <dgm:spPr/>
    </dgm:pt>
    <dgm:pt modelId="{5C6D5120-C74B-944E-A36B-926AC2A10EB8}" type="pres">
      <dgm:prSet presAssocID="{9FE6FCD9-BD22-462E-BE8A-1A4CC6963A77}" presName="node" presStyleLbl="node1" presStyleIdx="1" presStyleCnt="5">
        <dgm:presLayoutVars>
          <dgm:bulletEnabled val="1"/>
        </dgm:presLayoutVars>
      </dgm:prSet>
      <dgm:spPr/>
    </dgm:pt>
    <dgm:pt modelId="{72E41E6C-FCD6-114A-ABB8-478F061BBCB6}" type="pres">
      <dgm:prSet presAssocID="{C113DFBA-E109-4CB7-807C-9D460DCC7951}" presName="sibTrans" presStyleLbl="sibTrans2D1" presStyleIdx="1" presStyleCnt="4"/>
      <dgm:spPr/>
    </dgm:pt>
    <dgm:pt modelId="{A98423AC-57EF-2048-AE0B-01E585B33E34}" type="pres">
      <dgm:prSet presAssocID="{C113DFBA-E109-4CB7-807C-9D460DCC7951}" presName="connectorText" presStyleLbl="sibTrans2D1" presStyleIdx="1" presStyleCnt="4"/>
      <dgm:spPr/>
    </dgm:pt>
    <dgm:pt modelId="{481D8B3A-9AB8-0D41-83B2-6183F4852577}" type="pres">
      <dgm:prSet presAssocID="{7CF6E0D3-F758-4A10-AB19-0F51038F4E85}" presName="node" presStyleLbl="node1" presStyleIdx="2" presStyleCnt="5">
        <dgm:presLayoutVars>
          <dgm:bulletEnabled val="1"/>
        </dgm:presLayoutVars>
      </dgm:prSet>
      <dgm:spPr/>
    </dgm:pt>
    <dgm:pt modelId="{50825545-8FFB-4544-9276-4AB09D805EC6}" type="pres">
      <dgm:prSet presAssocID="{2E171B60-CB93-4B56-9BE6-5AA2A95ABCC8}" presName="sibTrans" presStyleLbl="sibTrans2D1" presStyleIdx="2" presStyleCnt="4"/>
      <dgm:spPr/>
    </dgm:pt>
    <dgm:pt modelId="{636A1029-4DCA-0E48-8CF0-DA7C055C16BC}" type="pres">
      <dgm:prSet presAssocID="{2E171B60-CB93-4B56-9BE6-5AA2A95ABCC8}" presName="connectorText" presStyleLbl="sibTrans2D1" presStyleIdx="2" presStyleCnt="4"/>
      <dgm:spPr/>
    </dgm:pt>
    <dgm:pt modelId="{5A5BD309-0DEB-5C42-915D-EB38D8F38684}" type="pres">
      <dgm:prSet presAssocID="{C702B514-F0C8-E848-AEDF-5170DDD36C24}" presName="node" presStyleLbl="node1" presStyleIdx="3" presStyleCnt="5">
        <dgm:presLayoutVars>
          <dgm:bulletEnabled val="1"/>
        </dgm:presLayoutVars>
      </dgm:prSet>
      <dgm:spPr/>
    </dgm:pt>
    <dgm:pt modelId="{A262B7CA-143D-1D48-8005-2FEA8D548346}" type="pres">
      <dgm:prSet presAssocID="{7FDF9013-6A98-CC46-83F3-D55236829160}" presName="sibTrans" presStyleLbl="sibTrans2D1" presStyleIdx="3" presStyleCnt="4"/>
      <dgm:spPr/>
    </dgm:pt>
    <dgm:pt modelId="{8CCF164A-CE49-BA43-BB52-837F87E8757E}" type="pres">
      <dgm:prSet presAssocID="{7FDF9013-6A98-CC46-83F3-D55236829160}" presName="connectorText" presStyleLbl="sibTrans2D1" presStyleIdx="3" presStyleCnt="4"/>
      <dgm:spPr/>
    </dgm:pt>
    <dgm:pt modelId="{424DACAA-56F2-B640-A94C-729EDE83A232}" type="pres">
      <dgm:prSet presAssocID="{A59BA351-2D46-6E41-B529-43CB5224D0BE}" presName="node" presStyleLbl="node1" presStyleIdx="4" presStyleCnt="5">
        <dgm:presLayoutVars>
          <dgm:bulletEnabled val="1"/>
        </dgm:presLayoutVars>
      </dgm:prSet>
      <dgm:spPr/>
    </dgm:pt>
  </dgm:ptLst>
  <dgm:cxnLst>
    <dgm:cxn modelId="{2E246907-5C04-7847-926F-A22C51DDDD41}" type="presOf" srcId="{C113DFBA-E109-4CB7-807C-9D460DCC7951}" destId="{A98423AC-57EF-2048-AE0B-01E585B33E34}" srcOrd="1" destOrd="0" presId="urn:microsoft.com/office/officeart/2005/8/layout/process1"/>
    <dgm:cxn modelId="{49AD0120-09AF-774D-A520-B91BA370A83E}" type="presOf" srcId="{C702B514-F0C8-E848-AEDF-5170DDD36C24}" destId="{5A5BD309-0DEB-5C42-915D-EB38D8F38684}" srcOrd="0" destOrd="0" presId="urn:microsoft.com/office/officeart/2005/8/layout/process1"/>
    <dgm:cxn modelId="{E180C327-AB1B-5444-942B-872A5D177056}" type="presOf" srcId="{A59BA351-2D46-6E41-B529-43CB5224D0BE}" destId="{424DACAA-56F2-B640-A94C-729EDE83A232}" srcOrd="0" destOrd="0" presId="urn:microsoft.com/office/officeart/2005/8/layout/process1"/>
    <dgm:cxn modelId="{6D7E2028-C28B-804B-A667-7DC834FEBD05}" type="presOf" srcId="{34FF19EA-BFD2-461B-9F6F-7534E5120B2A}" destId="{DAFE01F0-6626-564F-9E39-106990CC2E6D}" srcOrd="1" destOrd="0" presId="urn:microsoft.com/office/officeart/2005/8/layout/process1"/>
    <dgm:cxn modelId="{7172D72A-110E-964C-8463-58CAD5CB6599}" type="presOf" srcId="{7CF6E0D3-F758-4A10-AB19-0F51038F4E85}" destId="{481D8B3A-9AB8-0D41-83B2-6183F4852577}" srcOrd="0" destOrd="0" presId="urn:microsoft.com/office/officeart/2005/8/layout/process1"/>
    <dgm:cxn modelId="{CA4EB138-3A2A-4BF3-B862-DCCBD347AA5C}" srcId="{82BED327-0B25-4D02-8219-15544B82B7B7}" destId="{9FE6FCD9-BD22-462E-BE8A-1A4CC6963A77}" srcOrd="1" destOrd="0" parTransId="{318312E1-61DA-4618-A0A3-F257A32A5B53}" sibTransId="{C113DFBA-E109-4CB7-807C-9D460DCC7951}"/>
    <dgm:cxn modelId="{A9BD5D43-9930-7A4B-A841-40AED21D1ACF}" type="presOf" srcId="{7FDF9013-6A98-CC46-83F3-D55236829160}" destId="{A262B7CA-143D-1D48-8005-2FEA8D548346}" srcOrd="0" destOrd="0" presId="urn:microsoft.com/office/officeart/2005/8/layout/process1"/>
    <dgm:cxn modelId="{4C8FD654-96BB-4C82-8303-BBC4B4E41DFC}" srcId="{82BED327-0B25-4D02-8219-15544B82B7B7}" destId="{9DC64839-103B-47F2-BE86-28C9BDF073FE}" srcOrd="0" destOrd="0" parTransId="{3EE4529E-EAE0-494E-A9A4-E0280AFBABBE}" sibTransId="{34FF19EA-BFD2-461B-9F6F-7534E5120B2A}"/>
    <dgm:cxn modelId="{4CDF2A55-3E48-1B40-B276-95BA1282E93C}" type="presOf" srcId="{34FF19EA-BFD2-461B-9F6F-7534E5120B2A}" destId="{AA496CD3-1EF6-7448-B730-FA9EF1BA2C52}" srcOrd="0" destOrd="0" presId="urn:microsoft.com/office/officeart/2005/8/layout/process1"/>
    <dgm:cxn modelId="{4E5AA56E-D806-4E06-83FA-5CB36D0F694B}" srcId="{82BED327-0B25-4D02-8219-15544B82B7B7}" destId="{7CF6E0D3-F758-4A10-AB19-0F51038F4E85}" srcOrd="2" destOrd="0" parTransId="{7173F175-14FB-4991-A82F-601069B34C41}" sibTransId="{2E171B60-CB93-4B56-9BE6-5AA2A95ABCC8}"/>
    <dgm:cxn modelId="{92D65572-DE18-4841-8FE4-43E28F9FC156}" srcId="{82BED327-0B25-4D02-8219-15544B82B7B7}" destId="{A59BA351-2D46-6E41-B529-43CB5224D0BE}" srcOrd="4" destOrd="0" parTransId="{A7925397-8EF8-2948-9938-26E01EFBF0C9}" sibTransId="{786CDA83-A2C8-EB46-80A8-F41594F84245}"/>
    <dgm:cxn modelId="{6C18C3A3-0CE4-E940-865A-945B2849680B}" type="presOf" srcId="{C113DFBA-E109-4CB7-807C-9D460DCC7951}" destId="{72E41E6C-FCD6-114A-ABB8-478F061BBCB6}" srcOrd="0" destOrd="0" presId="urn:microsoft.com/office/officeart/2005/8/layout/process1"/>
    <dgm:cxn modelId="{17D469AB-1F3D-1B48-8A75-E649BBDE8D04}" type="presOf" srcId="{82BED327-0B25-4D02-8219-15544B82B7B7}" destId="{DBC2EDAB-53EB-CC40-8E8D-6688FB82693A}" srcOrd="0" destOrd="0" presId="urn:microsoft.com/office/officeart/2005/8/layout/process1"/>
    <dgm:cxn modelId="{4113B2B1-151F-E143-8666-E0570DEEEB99}" type="presOf" srcId="{7FDF9013-6A98-CC46-83F3-D55236829160}" destId="{8CCF164A-CE49-BA43-BB52-837F87E8757E}" srcOrd="1" destOrd="0" presId="urn:microsoft.com/office/officeart/2005/8/layout/process1"/>
    <dgm:cxn modelId="{BF01E7C5-BDA7-584D-B0A0-A593F1DEE33E}" type="presOf" srcId="{9DC64839-103B-47F2-BE86-28C9BDF073FE}" destId="{2AAB51DF-4670-2D4C-8F66-0DA44990E722}" srcOrd="0" destOrd="0" presId="urn:microsoft.com/office/officeart/2005/8/layout/process1"/>
    <dgm:cxn modelId="{7C396FDC-6582-FD4F-BE75-A79D1D1284FF}" type="presOf" srcId="{9FE6FCD9-BD22-462E-BE8A-1A4CC6963A77}" destId="{5C6D5120-C74B-944E-A36B-926AC2A10EB8}" srcOrd="0" destOrd="0" presId="urn:microsoft.com/office/officeart/2005/8/layout/process1"/>
    <dgm:cxn modelId="{8EE98EE3-9BCC-0D46-B945-7D4E713616DD}" type="presOf" srcId="{2E171B60-CB93-4B56-9BE6-5AA2A95ABCC8}" destId="{636A1029-4DCA-0E48-8CF0-DA7C055C16BC}" srcOrd="1" destOrd="0" presId="urn:microsoft.com/office/officeart/2005/8/layout/process1"/>
    <dgm:cxn modelId="{CDA2E2ED-3EFC-4D46-A9D8-B1DAAB940AC2}" srcId="{82BED327-0B25-4D02-8219-15544B82B7B7}" destId="{C702B514-F0C8-E848-AEDF-5170DDD36C24}" srcOrd="3" destOrd="0" parTransId="{07899976-3080-2D49-8910-2C2CDC5542AA}" sibTransId="{7FDF9013-6A98-CC46-83F3-D55236829160}"/>
    <dgm:cxn modelId="{A45CADF4-27F8-4F4A-9683-91C3E047106D}" type="presOf" srcId="{2E171B60-CB93-4B56-9BE6-5AA2A95ABCC8}" destId="{50825545-8FFB-4544-9276-4AB09D805EC6}" srcOrd="0" destOrd="0" presId="urn:microsoft.com/office/officeart/2005/8/layout/process1"/>
    <dgm:cxn modelId="{FA694E79-60DA-AC43-B2EF-91FA541C225E}" type="presParOf" srcId="{DBC2EDAB-53EB-CC40-8E8D-6688FB82693A}" destId="{2AAB51DF-4670-2D4C-8F66-0DA44990E722}" srcOrd="0" destOrd="0" presId="urn:microsoft.com/office/officeart/2005/8/layout/process1"/>
    <dgm:cxn modelId="{505733F2-0BE0-0141-94CB-C4340DB2B1B4}" type="presParOf" srcId="{DBC2EDAB-53EB-CC40-8E8D-6688FB82693A}" destId="{AA496CD3-1EF6-7448-B730-FA9EF1BA2C52}" srcOrd="1" destOrd="0" presId="urn:microsoft.com/office/officeart/2005/8/layout/process1"/>
    <dgm:cxn modelId="{2E82FAC6-1220-AC4A-A49A-4C58AD0E2261}" type="presParOf" srcId="{AA496CD3-1EF6-7448-B730-FA9EF1BA2C52}" destId="{DAFE01F0-6626-564F-9E39-106990CC2E6D}" srcOrd="0" destOrd="0" presId="urn:microsoft.com/office/officeart/2005/8/layout/process1"/>
    <dgm:cxn modelId="{D82143D2-E46A-FD4C-B6A1-DC6FF4E17C44}" type="presParOf" srcId="{DBC2EDAB-53EB-CC40-8E8D-6688FB82693A}" destId="{5C6D5120-C74B-944E-A36B-926AC2A10EB8}" srcOrd="2" destOrd="0" presId="urn:microsoft.com/office/officeart/2005/8/layout/process1"/>
    <dgm:cxn modelId="{4172E6E3-40ED-2940-9690-58785959E1D3}" type="presParOf" srcId="{DBC2EDAB-53EB-CC40-8E8D-6688FB82693A}" destId="{72E41E6C-FCD6-114A-ABB8-478F061BBCB6}" srcOrd="3" destOrd="0" presId="urn:microsoft.com/office/officeart/2005/8/layout/process1"/>
    <dgm:cxn modelId="{D4A83635-2013-8E44-B83E-C8FF9434E18F}" type="presParOf" srcId="{72E41E6C-FCD6-114A-ABB8-478F061BBCB6}" destId="{A98423AC-57EF-2048-AE0B-01E585B33E34}" srcOrd="0" destOrd="0" presId="urn:microsoft.com/office/officeart/2005/8/layout/process1"/>
    <dgm:cxn modelId="{0FFF5FAB-70BB-C345-BB56-0FF283C454AB}" type="presParOf" srcId="{DBC2EDAB-53EB-CC40-8E8D-6688FB82693A}" destId="{481D8B3A-9AB8-0D41-83B2-6183F4852577}" srcOrd="4" destOrd="0" presId="urn:microsoft.com/office/officeart/2005/8/layout/process1"/>
    <dgm:cxn modelId="{8C8B23FE-A269-604F-8A42-CE763FD0D489}" type="presParOf" srcId="{DBC2EDAB-53EB-CC40-8E8D-6688FB82693A}" destId="{50825545-8FFB-4544-9276-4AB09D805EC6}" srcOrd="5" destOrd="0" presId="urn:microsoft.com/office/officeart/2005/8/layout/process1"/>
    <dgm:cxn modelId="{A944E19D-A419-1C41-8785-6FFBB76D1F5C}" type="presParOf" srcId="{50825545-8FFB-4544-9276-4AB09D805EC6}" destId="{636A1029-4DCA-0E48-8CF0-DA7C055C16BC}" srcOrd="0" destOrd="0" presId="urn:microsoft.com/office/officeart/2005/8/layout/process1"/>
    <dgm:cxn modelId="{081AD8DD-40D9-064E-A362-058F88ADF66F}" type="presParOf" srcId="{DBC2EDAB-53EB-CC40-8E8D-6688FB82693A}" destId="{5A5BD309-0DEB-5C42-915D-EB38D8F38684}" srcOrd="6" destOrd="0" presId="urn:microsoft.com/office/officeart/2005/8/layout/process1"/>
    <dgm:cxn modelId="{11F510A3-0403-784A-813A-EC1A234E34B8}" type="presParOf" srcId="{DBC2EDAB-53EB-CC40-8E8D-6688FB82693A}" destId="{A262B7CA-143D-1D48-8005-2FEA8D548346}" srcOrd="7" destOrd="0" presId="urn:microsoft.com/office/officeart/2005/8/layout/process1"/>
    <dgm:cxn modelId="{25ED53C9-CAA3-AB49-8A91-0FBE4F0B6837}" type="presParOf" srcId="{A262B7CA-143D-1D48-8005-2FEA8D548346}" destId="{8CCF164A-CE49-BA43-BB52-837F87E8757E}" srcOrd="0" destOrd="0" presId="urn:microsoft.com/office/officeart/2005/8/layout/process1"/>
    <dgm:cxn modelId="{3ECBD038-123E-8F4E-8587-97AB180C3D08}" type="presParOf" srcId="{DBC2EDAB-53EB-CC40-8E8D-6688FB82693A}" destId="{424DACAA-56F2-B640-A94C-729EDE83A23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B51DF-4670-2D4C-8F66-0DA44990E722}">
      <dsp:nvSpPr>
        <dsp:cNvPr id="0" name=""/>
        <dsp:cNvSpPr/>
      </dsp:nvSpPr>
      <dsp:spPr>
        <a:xfrm>
          <a:off x="5230" y="1112635"/>
          <a:ext cx="1621491" cy="1277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Consolas"/>
            </a:rPr>
            <a:t>Décision </a:t>
          </a:r>
          <a:r>
            <a:rPr lang="fr-FR" sz="1600" b="0" u="sng" kern="1200">
              <a:latin typeface="Consolas"/>
            </a:rPr>
            <a:t>entièrement </a:t>
          </a:r>
          <a:r>
            <a:rPr lang="fr-FR" sz="1600" kern="1200">
              <a:latin typeface="Consolas"/>
            </a:rPr>
            <a:t>automatisée ?</a:t>
          </a:r>
          <a:endParaRPr lang="fr-FR" sz="1600" kern="1200"/>
        </a:p>
      </dsp:txBody>
      <dsp:txXfrm>
        <a:off x="42658" y="1150063"/>
        <a:ext cx="1546635" cy="1203018"/>
      </dsp:txXfrm>
    </dsp:sp>
    <dsp:sp modelId="{AA496CD3-1EF6-7448-B730-FA9EF1BA2C52}">
      <dsp:nvSpPr>
        <dsp:cNvPr id="0" name=""/>
        <dsp:cNvSpPr/>
      </dsp:nvSpPr>
      <dsp:spPr>
        <a:xfrm>
          <a:off x="1788870" y="1550508"/>
          <a:ext cx="343756" cy="402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1788870" y="1630934"/>
        <a:ext cx="240629" cy="241277"/>
      </dsp:txXfrm>
    </dsp:sp>
    <dsp:sp modelId="{5C6D5120-C74B-944E-A36B-926AC2A10EB8}">
      <dsp:nvSpPr>
        <dsp:cNvPr id="0" name=""/>
        <dsp:cNvSpPr/>
      </dsp:nvSpPr>
      <dsp:spPr>
        <a:xfrm>
          <a:off x="2275318" y="1112635"/>
          <a:ext cx="1621491" cy="1277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Consolas"/>
            </a:rPr>
            <a:t>Effets </a:t>
          </a:r>
          <a:r>
            <a:rPr lang="fr-FR" sz="1600" u="sng" kern="1200">
              <a:latin typeface="Consolas"/>
            </a:rPr>
            <a:t>juridiques </a:t>
          </a:r>
          <a:r>
            <a:rPr lang="fr-FR" sz="1600" kern="1200">
              <a:latin typeface="Consolas"/>
            </a:rPr>
            <a:t>(ou similaires) ?</a:t>
          </a:r>
          <a:endParaRPr lang="fr-FR" sz="1600" u="sng" kern="1200">
            <a:latin typeface="Consolas"/>
          </a:endParaRPr>
        </a:p>
      </dsp:txBody>
      <dsp:txXfrm>
        <a:off x="2312746" y="1150063"/>
        <a:ext cx="1546635" cy="1203018"/>
      </dsp:txXfrm>
    </dsp:sp>
    <dsp:sp modelId="{72E41E6C-FCD6-114A-ABB8-478F061BBCB6}">
      <dsp:nvSpPr>
        <dsp:cNvPr id="0" name=""/>
        <dsp:cNvSpPr/>
      </dsp:nvSpPr>
      <dsp:spPr>
        <a:xfrm>
          <a:off x="4058958" y="1550508"/>
          <a:ext cx="343756" cy="402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4058958" y="1630934"/>
        <a:ext cx="240629" cy="241277"/>
      </dsp:txXfrm>
    </dsp:sp>
    <dsp:sp modelId="{481D8B3A-9AB8-0D41-83B2-6183F4852577}">
      <dsp:nvSpPr>
        <dsp:cNvPr id="0" name=""/>
        <dsp:cNvSpPr/>
      </dsp:nvSpPr>
      <dsp:spPr>
        <a:xfrm>
          <a:off x="4545405" y="1112635"/>
          <a:ext cx="1621491" cy="1277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u="sng" kern="1200" dirty="0">
              <a:latin typeface="Consolas"/>
            </a:rPr>
            <a:t>Interdiction</a:t>
          </a:r>
          <a:r>
            <a:rPr lang="fr-FR" sz="1600" u="sng" kern="1200" dirty="0">
              <a:latin typeface="Consolas"/>
            </a:rPr>
            <a:t> </a:t>
          </a:r>
          <a:r>
            <a:rPr lang="fr-FR" sz="1600" kern="1200" dirty="0">
              <a:latin typeface="Consolas"/>
            </a:rPr>
            <a:t>de principe.</a:t>
          </a:r>
          <a:endParaRPr lang="fr-FR" sz="1600" kern="1200" dirty="0"/>
        </a:p>
      </dsp:txBody>
      <dsp:txXfrm>
        <a:off x="4582833" y="1150063"/>
        <a:ext cx="1546635" cy="1203018"/>
      </dsp:txXfrm>
    </dsp:sp>
    <dsp:sp modelId="{50825545-8FFB-4544-9276-4AB09D805EC6}">
      <dsp:nvSpPr>
        <dsp:cNvPr id="0" name=""/>
        <dsp:cNvSpPr/>
      </dsp:nvSpPr>
      <dsp:spPr>
        <a:xfrm>
          <a:off x="6329045" y="1550508"/>
          <a:ext cx="343756" cy="402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6329045" y="1630934"/>
        <a:ext cx="240629" cy="241277"/>
      </dsp:txXfrm>
    </dsp:sp>
    <dsp:sp modelId="{5A5BD309-0DEB-5C42-915D-EB38D8F38684}">
      <dsp:nvSpPr>
        <dsp:cNvPr id="0" name=""/>
        <dsp:cNvSpPr/>
      </dsp:nvSpPr>
      <dsp:spPr>
        <a:xfrm>
          <a:off x="6815492" y="1112635"/>
          <a:ext cx="1621491" cy="1277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Exceptions</a:t>
          </a:r>
        </a:p>
      </dsp:txBody>
      <dsp:txXfrm>
        <a:off x="6852920" y="1150063"/>
        <a:ext cx="1546635" cy="1203018"/>
      </dsp:txXfrm>
    </dsp:sp>
    <dsp:sp modelId="{A262B7CA-143D-1D48-8005-2FEA8D548346}">
      <dsp:nvSpPr>
        <dsp:cNvPr id="0" name=""/>
        <dsp:cNvSpPr/>
      </dsp:nvSpPr>
      <dsp:spPr>
        <a:xfrm>
          <a:off x="8599133" y="1550508"/>
          <a:ext cx="343756" cy="4021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8599133" y="1630934"/>
        <a:ext cx="240629" cy="241277"/>
      </dsp:txXfrm>
    </dsp:sp>
    <dsp:sp modelId="{424DACAA-56F2-B640-A94C-729EDE83A232}">
      <dsp:nvSpPr>
        <dsp:cNvPr id="0" name=""/>
        <dsp:cNvSpPr/>
      </dsp:nvSpPr>
      <dsp:spPr>
        <a:xfrm>
          <a:off x="9085580" y="1112635"/>
          <a:ext cx="1621491" cy="1277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Garanties</a:t>
          </a:r>
        </a:p>
      </dsp:txBody>
      <dsp:txXfrm>
        <a:off x="9123008" y="1150063"/>
        <a:ext cx="1546635" cy="120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8E82EC-4045-7857-526D-ACBE9A383D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EB8F9F-84D8-1D0F-055A-CF6B1F557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E93A-DF95-0846-9172-206C831A8F3D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BDB7AF-AF31-AB9E-A4F6-02A2B2C7D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"La Vigilance, pointe avancée de l'obligation de Compliance", 5 décembre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743CC6-596A-B167-3D4D-8CF5D0B43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CC68-8D10-F74A-91DD-A49B4F43F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977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403B5A-21DF-4BBB-8059-B6B192FC641E}" type="datetimeFigureOut">
              <a:rPr lang="en-US" smtClean="0"/>
              <a:t>6/23/24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en-US"/>
              <a:t>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"La Vigilance, pointe avancée de l'obligation de Compliance", 5 décembre 2023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orme libre : Forme 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’image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de colonne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d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14" name="Espace réservé d’image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IA et contentieux systémiques - 24 juin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Espace réservé d’image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endParaRPr lang="en-US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IA et contentieux systémiques - 24 juin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endParaRPr lang="en-US" sz="1600" dirty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graphiqu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50" name="Espace réservé d’image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1" name="Espace réservé d’image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2" name="Espace réservé d’image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3" name="Espace réservé d’image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hronologi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OeU5m6vRyCk?feature=oembed" TargetMode="Externa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blogs.lse.ac.uk/maths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cnil.fr/fr/reglement-europeen-protection-donnees/chapitre3#Article22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juris/document/document.jsf;jsessionid=E3D1DC708C777FB310636E7197610C45?text=&amp;docid=280426&amp;pageIndex=0&amp;doclang=fr&amp;mode=lst&amp;dir=&amp;occ=first&amp;part=1&amp;cid=47935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etter.fr/wp-content/uploads/2024/03/A-9-2023-0188-AM-808-808_FR-1.pdf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FR/TXT/HTML/?uri=CELEX:52022PC049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tter.f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7" y="-314325"/>
            <a:ext cx="3743439" cy="29498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/>
              <a:t>Les I.A. comme systèmes décisionnels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1" y="4412513"/>
            <a:ext cx="3834392" cy="16042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/>
              <a:t>Emmanuel Netter</a:t>
            </a:r>
          </a:p>
          <a:p>
            <a:pPr>
              <a:lnSpc>
                <a:spcPct val="120000"/>
              </a:lnSpc>
            </a:pPr>
            <a:endParaRPr lang="en-US" sz="1800" b="1" cap="all" spc="300"/>
          </a:p>
          <a:p>
            <a:pPr>
              <a:lnSpc>
                <a:spcPct val="120000"/>
              </a:lnSpc>
            </a:pPr>
            <a:r>
              <a:rPr lang="en-US" sz="1400" b="1" cap="all" spc="300"/>
              <a:t>Professeur de droit privé</a:t>
            </a:r>
          </a:p>
          <a:p>
            <a:pPr>
              <a:lnSpc>
                <a:spcPct val="120000"/>
              </a:lnSpc>
            </a:pPr>
            <a:r>
              <a:rPr lang="en-US" sz="1400" b="1" cap="all" spc="300"/>
              <a:t>Université de strasbourg</a:t>
            </a:r>
            <a:endParaRPr lang="en-US" sz="1400" b="1" cap="all" spc="3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AE4AB23E-DAAF-49EC-3440-330A1FD7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419" y="28204"/>
            <a:ext cx="2455734" cy="1375908"/>
          </a:xfrm>
          <a:prstGeom prst="rect">
            <a:avLst/>
          </a:prstGeo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48164EE2-DC97-1111-CE58-5056FB4B37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3047" b="13047"/>
          <a:stretch/>
        </p:blipFill>
        <p:spPr>
          <a:xfrm>
            <a:off x="2623279" y="0"/>
            <a:ext cx="9568721" cy="6858000"/>
          </a:xfrm>
        </p:spPr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D9BE00C-69E3-4C14-B043-39A0CBD94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7660371" cy="92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17168A6-F6FD-4D49-BD0E-99C81A86E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10457"/>
            <a:ext cx="1143001" cy="50464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B646B5AE-3DCF-CABF-95FC-D9B3BF32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44" y="1122363"/>
            <a:ext cx="5468019" cy="3025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machines à décider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703D87C-41E4-40AE-98D9-D2E31F361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502104" y="4608334"/>
            <a:ext cx="3689896" cy="22496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D7B624A-E438-43AA-99EF-F2FF3D6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028123" y="0"/>
            <a:ext cx="134863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édia en ligne 12">
            <a:hlinkClick r:id="" action="ppaction://media"/>
            <a:extLst>
              <a:ext uri="{FF2B5EF4-FFF2-40B4-BE49-F238E27FC236}">
                <a16:creationId xmlns:a16="http://schemas.microsoft.com/office/drawing/2014/main" id="{BA951C2A-514C-9E1D-2002-FDF07EC8143C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4111" y="645199"/>
            <a:ext cx="4444489" cy="2511136"/>
          </a:xfrm>
          <a:prstGeom prst="rect">
            <a:avLst/>
          </a:prstGeom>
        </p:spPr>
      </p:pic>
      <p:pic>
        <p:nvPicPr>
          <p:cNvPr id="18" name="Image 4" descr="Une image contenant texte, personne, portant&#10;&#10;Description générée automatiquement">
            <a:extLst>
              <a:ext uri="{FF2B5EF4-FFF2-40B4-BE49-F238E27FC236}">
                <a16:creationId xmlns:a16="http://schemas.microsoft.com/office/drawing/2014/main" id="{5BA5F967-5586-A38D-33DA-7CB6A5CCB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4111" y="3846111"/>
            <a:ext cx="4444489" cy="222224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78E4E5-5C7D-3664-326C-76532CDA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IA et contentieux systémiques - 24 juin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E2455B-9258-D100-C51E-FA33B34AA78A}"/>
              </a:ext>
            </a:extLst>
          </p:cNvPr>
          <p:cNvSpPr txBox="1"/>
          <p:nvPr/>
        </p:nvSpPr>
        <p:spPr>
          <a:xfrm>
            <a:off x="9821238" y="5868300"/>
            <a:ext cx="1837362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en-US" sz="700">
                <a:solidFill>
                  <a:srgbClr val="FFFFFF"/>
                </a:solidFill>
              </a:rPr>
              <a:t> </a:t>
            </a:r>
            <a:r>
              <a:rPr lang="en-US" sz="700" err="1">
                <a:solidFill>
                  <a:srgbClr val="FFFFFF"/>
                </a:solidFill>
              </a:rPr>
              <a:t>est</a:t>
            </a:r>
            <a:r>
              <a:rPr lang="en-US" sz="700">
                <a:solidFill>
                  <a:srgbClr val="FFFFFF"/>
                </a:solidFill>
              </a:rPr>
              <a:t> </a:t>
            </a:r>
            <a:r>
              <a:rPr lang="en-US" sz="700" err="1">
                <a:solidFill>
                  <a:srgbClr val="FFFFFF"/>
                </a:solidFill>
              </a:rPr>
              <a:t>fournie</a:t>
            </a:r>
            <a:r>
              <a:rPr lang="en-US" sz="700">
                <a:solidFill>
                  <a:srgbClr val="FFFFFF"/>
                </a:solidFill>
              </a:rPr>
              <a:t> sous </a:t>
            </a:r>
            <a:r>
              <a:rPr lang="en-US" sz="700" err="1">
                <a:solidFill>
                  <a:srgbClr val="FFFFFF"/>
                </a:solidFill>
              </a:rPr>
              <a:t>licence</a:t>
            </a:r>
            <a:r>
              <a:rPr lang="en-US" sz="700">
                <a:solidFill>
                  <a:srgbClr val="FFFFFF"/>
                </a:solidFill>
              </a:rPr>
              <a:t>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DEEAF30-1899-B4F7-63AE-3CA80FFB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La méfiance du RGPD : </a:t>
            </a:r>
            <a:r>
              <a:rPr lang="en-US" sz="4100">
                <a:hlinkClick r:id="rId2"/>
              </a:rPr>
              <a:t>l’article 22</a:t>
            </a:r>
            <a:endParaRPr lang="en-US" sz="41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0DA9A2-C6DE-AC5F-B068-FBFADD50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IA et contentieux systémiques - 24 juin 2024</a:t>
            </a:r>
          </a:p>
        </p:txBody>
      </p:sp>
      <p:graphicFrame>
        <p:nvGraphicFramePr>
          <p:cNvPr id="12" name="Diagramme 27">
            <a:extLst>
              <a:ext uri="{FF2B5EF4-FFF2-40B4-BE49-F238E27FC236}">
                <a16:creationId xmlns:a16="http://schemas.microsoft.com/office/drawing/2014/main" id="{47652733-E187-0EE6-7672-3336BAED6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599610"/>
              </p:ext>
            </p:extLst>
          </p:nvPr>
        </p:nvGraphicFramePr>
        <p:xfrm>
          <a:off x="818708" y="2552700"/>
          <a:ext cx="10712302" cy="350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81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86019AB-83F2-FDB3-65ED-4E716D20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36" y="846224"/>
            <a:ext cx="4976662" cy="185016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Un </a:t>
            </a:r>
            <a:r>
              <a:rPr lang="en-US" dirty="0" err="1"/>
              <a:t>risque</a:t>
            </a:r>
            <a:r>
              <a:rPr lang="en-US" dirty="0"/>
              <a:t> de </a:t>
            </a:r>
            <a:r>
              <a:rPr lang="en-US" dirty="0" err="1"/>
              <a:t>contournement</a:t>
            </a:r>
            <a:r>
              <a:rPr lang="en-US" dirty="0"/>
              <a:t> </a:t>
            </a:r>
            <a:r>
              <a:rPr lang="en-US" dirty="0" err="1"/>
              <a:t>majeur</a:t>
            </a:r>
            <a:r>
              <a:rPr lang="en-US" dirty="0"/>
              <a:t> : Les « aides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décision</a:t>
            </a:r>
            <a:r>
              <a:rPr lang="en-US" dirty="0"/>
              <a:t> »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meubles, livre, texte, bibliothèque&#10;&#10;Description générée automatiquement">
            <a:extLst>
              <a:ext uri="{FF2B5EF4-FFF2-40B4-BE49-F238E27FC236}">
                <a16:creationId xmlns:a16="http://schemas.microsoft.com/office/drawing/2014/main" id="{94114E68-D8EF-8EF6-A6FA-54217637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03" y="-22155"/>
            <a:ext cx="7183825" cy="689647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00567A-5CE7-E285-6069-BF1D2229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IA et contentieux systémiques - 24 juin 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8F8EBA-124D-5396-7156-859B7B9559CC}"/>
              </a:ext>
            </a:extLst>
          </p:cNvPr>
          <p:cNvSpPr txBox="1"/>
          <p:nvPr/>
        </p:nvSpPr>
        <p:spPr>
          <a:xfrm>
            <a:off x="798755" y="3589690"/>
            <a:ext cx="34724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CJUE, 7 décembre 2023, </a:t>
            </a:r>
            <a:r>
              <a:rPr lang="fr-FR" sz="3200" dirty="0">
                <a:hlinkClick r:id="rId3"/>
              </a:rPr>
              <a:t>SCHUFA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2170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CFCDB8-3B06-ABFD-DBE9-A4457B92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65" y="1062369"/>
            <a:ext cx="4493885" cy="106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 err="1"/>
              <a:t>L’approche</a:t>
            </a:r>
            <a:r>
              <a:rPr lang="en-US" sz="2800" dirty="0"/>
              <a:t> du </a:t>
            </a:r>
            <a:r>
              <a:rPr lang="en-US" sz="2800" dirty="0" err="1">
                <a:hlinkClick r:id="rId2"/>
              </a:rPr>
              <a:t>règlement</a:t>
            </a:r>
            <a:r>
              <a:rPr lang="en-US" sz="2800" dirty="0">
                <a:hlinkClick r:id="rId2"/>
              </a:rPr>
              <a:t> IA</a:t>
            </a:r>
            <a:r>
              <a:rPr lang="en-US" sz="2800" dirty="0"/>
              <a:t>. : les </a:t>
            </a:r>
            <a:r>
              <a:rPr lang="en-US" sz="2800" dirty="0" err="1"/>
              <a:t>systemes</a:t>
            </a:r>
            <a:r>
              <a:rPr lang="en-US" sz="2800" dirty="0"/>
              <a:t> “</a:t>
            </a:r>
            <a:r>
              <a:rPr lang="en-US" sz="2800" dirty="0" err="1"/>
              <a:t>à</a:t>
            </a:r>
            <a:r>
              <a:rPr lang="en-US" sz="2800" dirty="0"/>
              <a:t> haut </a:t>
            </a:r>
            <a:r>
              <a:rPr lang="en-US" sz="2800" dirty="0" err="1"/>
              <a:t>risque</a:t>
            </a:r>
            <a:r>
              <a:rPr lang="en-US" sz="2800" dirty="0"/>
              <a:t>” (</a:t>
            </a:r>
            <a:r>
              <a:rPr lang="en-US" sz="2800" dirty="0" err="1"/>
              <a:t>annexe</a:t>
            </a:r>
            <a:r>
              <a:rPr lang="en-US" sz="2800" dirty="0"/>
              <a:t> III)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cercle, léger&#10;&#10;Description générée automatiquement">
            <a:extLst>
              <a:ext uri="{FF2B5EF4-FFF2-40B4-BE49-F238E27FC236}">
                <a16:creationId xmlns:a16="http://schemas.microsoft.com/office/drawing/2014/main" id="{09F7FAB2-1BA1-1950-FECC-DBCB8A4B2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93" y="12335"/>
            <a:ext cx="6851107" cy="685110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F3B35E-D37B-97F8-68E8-53B9CAB6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IA et contentieux systémiques - 24 juin 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38BDC1-20CA-41A7-082F-25824FA472C9}"/>
              </a:ext>
            </a:extLst>
          </p:cNvPr>
          <p:cNvSpPr txBox="1"/>
          <p:nvPr/>
        </p:nvSpPr>
        <p:spPr>
          <a:xfrm>
            <a:off x="569565" y="2599189"/>
            <a:ext cx="4208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TRAVAIL : recrutement, promotion, licenciement, suivi de la performance, affection des tâches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B9B97F-490F-F525-16B5-833DFC284DBB}"/>
              </a:ext>
            </a:extLst>
          </p:cNvPr>
          <p:cNvSpPr txBox="1"/>
          <p:nvPr/>
        </p:nvSpPr>
        <p:spPr>
          <a:xfrm>
            <a:off x="569565" y="4125065"/>
            <a:ext cx="4488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BANQUE : systèmes d'IA destinés à être utilisés pour évaluer la solvabilité des personnes</a:t>
            </a:r>
          </a:p>
          <a:p>
            <a:r>
              <a:rPr lang="fr-FR" dirty="0"/>
              <a:t>physiques ou pour établir leur note de crédit</a:t>
            </a:r>
          </a:p>
        </p:txBody>
      </p:sp>
    </p:spTree>
    <p:extLst>
      <p:ext uri="{BB962C8B-B14F-4D97-AF65-F5344CB8AC3E}">
        <p14:creationId xmlns:p14="http://schemas.microsoft.com/office/powerpoint/2010/main" val="51926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8874D-0CC6-F305-E124-9DC44449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Obligations pour les </a:t>
            </a:r>
            <a:r>
              <a:rPr lang="fr-FR" dirty="0" err="1"/>
              <a:t>ia</a:t>
            </a:r>
            <a:r>
              <a:rPr lang="fr-FR" dirty="0"/>
              <a:t> à haut risque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A83499-35BE-9F57-7C04-1DB23962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F8B35C-761C-DB7D-A722-E2868C9A6826}"/>
              </a:ext>
            </a:extLst>
          </p:cNvPr>
          <p:cNvSpPr txBox="1"/>
          <p:nvPr/>
        </p:nvSpPr>
        <p:spPr>
          <a:xfrm>
            <a:off x="1420835" y="1800284"/>
            <a:ext cx="9905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Analyse des risques raisonnablement prévisibles, tests préalables (art. 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« Gouvernance des données » (art. 10)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Transparence (art. 13)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Contrôle humain proportionné (art. 14)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Exactitude et robustesse (art. 15)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67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89D41A-971A-772F-75DF-F54AD391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13" y="473374"/>
            <a:ext cx="4571967" cy="19831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800" dirty="0"/>
              <a:t>Les </a:t>
            </a:r>
            <a:r>
              <a:rPr lang="en-US" sz="3800" dirty="0" err="1"/>
              <a:t>risques</a:t>
            </a:r>
            <a:r>
              <a:rPr lang="en-US" sz="3800" dirty="0"/>
              <a:t> de </a:t>
            </a:r>
            <a:r>
              <a:rPr lang="en-US" sz="3800" dirty="0" err="1"/>
              <a:t>contentieux</a:t>
            </a:r>
            <a:r>
              <a:rPr lang="en-US" sz="3800" dirty="0"/>
              <a:t> civils </a:t>
            </a:r>
            <a:r>
              <a:rPr lang="en-US" sz="3800" dirty="0" err="1"/>
              <a:t>systémiques</a:t>
            </a:r>
            <a:endParaRPr lang="en-US" sz="38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art, capture d’écran, léger&#10;&#10;Description générée automatiquement">
            <a:extLst>
              <a:ext uri="{FF2B5EF4-FFF2-40B4-BE49-F238E27FC236}">
                <a16:creationId xmlns:a16="http://schemas.microsoft.com/office/drawing/2014/main" id="{B4CEC262-5DC6-62BB-1C6A-2212D997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1514"/>
            <a:ext cx="5562600" cy="542353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D4E72E-22F9-EDEB-DDD9-5F417001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IA et contentieux systémiques - 24 juin 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8B5E6E-04EB-7A77-E253-ACDDA3193423}"/>
              </a:ext>
            </a:extLst>
          </p:cNvPr>
          <p:cNvSpPr txBox="1"/>
          <p:nvPr/>
        </p:nvSpPr>
        <p:spPr>
          <a:xfrm>
            <a:off x="1029813" y="2681615"/>
            <a:ext cx="36219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Usages interdits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Manquements à la transparence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Entraînement peu qualitatif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Entraînement discriminatoire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Contrôle humain insuffisant…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76F27B-460A-DCC7-D6AD-B33717F5254D}"/>
              </a:ext>
            </a:extLst>
          </p:cNvPr>
          <p:cNvSpPr txBox="1"/>
          <p:nvPr/>
        </p:nvSpPr>
        <p:spPr>
          <a:xfrm>
            <a:off x="322075" y="5136473"/>
            <a:ext cx="5037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hlinkClick r:id="rId3"/>
              </a:rPr>
              <a:t>Proposition de directive révisée</a:t>
            </a:r>
            <a:br>
              <a:rPr lang="fr-FR" sz="2200" dirty="0"/>
            </a:br>
            <a:r>
              <a:rPr lang="fr-FR" sz="2200" dirty="0"/>
              <a:t>sur les produits défectueux</a:t>
            </a:r>
          </a:p>
        </p:txBody>
      </p:sp>
    </p:spTree>
    <p:extLst>
      <p:ext uri="{BB962C8B-B14F-4D97-AF65-F5344CB8AC3E}">
        <p14:creationId xmlns:p14="http://schemas.microsoft.com/office/powerpoint/2010/main" val="295282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32718-615D-445E-861C-ADF040C4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/>
          <a:lstStyle/>
          <a:p>
            <a:pPr algn="ctr" rtl="0"/>
            <a:r>
              <a:rPr lang="fr" dirty="0"/>
              <a:t>Merci pour votre attention</a:t>
            </a:r>
          </a:p>
        </p:txBody>
      </p:sp>
      <p:pic>
        <p:nvPicPr>
          <p:cNvPr id="6" name="Espace réservé d’image 5">
            <a:extLst>
              <a:ext uri="{FF2B5EF4-FFF2-40B4-BE49-F238E27FC236}">
                <a16:creationId xmlns:a16="http://schemas.microsoft.com/office/drawing/2014/main" id="{610B39E1-AAA7-4199-8B7C-D12DD364E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0" y="-2017"/>
            <a:ext cx="4966447" cy="6835539"/>
          </a:xfrm>
        </p:spPr>
      </p:pic>
      <p:sp>
        <p:nvSpPr>
          <p:cNvPr id="35" name="Espace réservé du pied de page 2">
            <a:extLst>
              <a:ext uri="{FF2B5EF4-FFF2-40B4-BE49-F238E27FC236}">
                <a16:creationId xmlns:a16="http://schemas.microsoft.com/office/drawing/2014/main" id="{B7DBC9F7-37C7-4A2D-ACBC-EBDA3588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2822797" cy="365125"/>
          </a:xfrm>
        </p:spPr>
        <p:txBody>
          <a:bodyPr rtlCol="0">
            <a:normAutofit fontScale="92500" lnSpcReduction="2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IA et contentieux systémiques - 24 juin 2024</a:t>
            </a:r>
            <a:endParaRPr lang="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7E6E0-B242-46D9-ABE6-B318CABC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endParaRPr lang="fr" sz="4400" dirty="0">
              <a:hlinkClick r:id="rId3"/>
            </a:endParaRPr>
          </a:p>
          <a:p>
            <a:pPr algn="ctr" rtl="0"/>
            <a:r>
              <a:rPr lang="fr" sz="4400" dirty="0">
                <a:hlinkClick r:id="rId3"/>
              </a:rPr>
              <a:t>www.enetter.fr</a:t>
            </a:r>
            <a:endParaRPr lang="fr" sz="4400" dirty="0"/>
          </a:p>
          <a:p>
            <a:pPr algn="ctr" rtl="0"/>
            <a:endParaRPr lang="fr" sz="4400" dirty="0"/>
          </a:p>
          <a:p>
            <a:pPr algn="ctr" rtl="0"/>
            <a:r>
              <a:rPr lang="fr" sz="4400" dirty="0"/>
              <a:t>« contact »</a:t>
            </a:r>
          </a:p>
        </p:txBody>
      </p:sp>
    </p:spTree>
    <p:extLst>
      <p:ext uri="{BB962C8B-B14F-4D97-AF65-F5344CB8AC3E}">
        <p14:creationId xmlns:p14="http://schemas.microsoft.com/office/powerpoint/2010/main" val="304307093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9BE902E-C458-4A9F-863C-5D9185028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63D7C-E9CB-4C77-8528-77A30083B7F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_AngleLinesVTI</Template>
  <TotalTime>0</TotalTime>
  <Words>280</Words>
  <Application>Microsoft Macintosh PowerPoint</Application>
  <PresentationFormat>Grand écran</PresentationFormat>
  <Paragraphs>45</Paragraphs>
  <Slides>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Consolas</vt:lpstr>
      <vt:lpstr>Univers Condensed Light</vt:lpstr>
      <vt:lpstr>Walbaum Display Light</vt:lpstr>
      <vt:lpstr>AngleLinesVTI</vt:lpstr>
      <vt:lpstr>Les I.A. comme systèmes décisionnels</vt:lpstr>
      <vt:lpstr>Des machines à décider</vt:lpstr>
      <vt:lpstr>La méfiance du RGPD : l’article 22</vt:lpstr>
      <vt:lpstr>Un risque de contournement majeur : Les « aides à la décision »</vt:lpstr>
      <vt:lpstr>L’approche du règlement IA. : les systemes “à haut risque” (annexe III)</vt:lpstr>
      <vt:lpstr>Obligations pour les ia à haut risque</vt:lpstr>
      <vt:lpstr>Les risques de contentieux civils systémiques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technologies disponibles, prescrites ou proscrites</dc:title>
  <dc:creator/>
  <cp:lastModifiedBy/>
  <cp:revision>418</cp:revision>
  <dcterms:created xsi:type="dcterms:W3CDTF">2021-02-08T04:45:48Z</dcterms:created>
  <dcterms:modified xsi:type="dcterms:W3CDTF">2024-06-23T13:01:27Z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