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4"/>
  </p:sldMasterIdLst>
  <p:notesMasterIdLst>
    <p:notesMasterId r:id="rId23"/>
  </p:notesMasterIdLst>
  <p:handoutMasterIdLst>
    <p:handoutMasterId r:id="rId24"/>
  </p:handoutMasterIdLst>
  <p:sldIdLst>
    <p:sldId id="259" r:id="rId5"/>
    <p:sldId id="302" r:id="rId6"/>
    <p:sldId id="308" r:id="rId7"/>
    <p:sldId id="309" r:id="rId8"/>
    <p:sldId id="310" r:id="rId9"/>
    <p:sldId id="311" r:id="rId10"/>
    <p:sldId id="303" r:id="rId11"/>
    <p:sldId id="312" r:id="rId12"/>
    <p:sldId id="313" r:id="rId13"/>
    <p:sldId id="304" r:id="rId14"/>
    <p:sldId id="314" r:id="rId15"/>
    <p:sldId id="316" r:id="rId16"/>
    <p:sldId id="317" r:id="rId17"/>
    <p:sldId id="315" r:id="rId18"/>
    <p:sldId id="307" r:id="rId19"/>
    <p:sldId id="318" r:id="rId20"/>
    <p:sldId id="319" r:id="rId21"/>
    <p:sldId id="301" r:id="rId22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90E10-E7FC-4C87-9C6B-C1EC574BD6C1}" v="185" dt="2024-09-12T16:59:48.583"/>
    <p1510:client id="{A6F1E557-9453-40CF-AB4D-A0EBC7E8849C}" v="116" dt="2024-09-12T16:41:02.171"/>
    <p1510:client id="{E16B56F7-8C0C-4687-A84D-398BA080B0FC}" v="478" dt="2024-09-12T16:08:47.1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69" autoAdjust="0"/>
    <p:restoredTop sz="94611" autoAdjust="0"/>
  </p:normalViewPr>
  <p:slideViewPr>
    <p:cSldViewPr snapToGrid="0">
      <p:cViewPr varScale="1">
        <p:scale>
          <a:sx n="91" d="100"/>
          <a:sy n="91" d="100"/>
        </p:scale>
        <p:origin x="216" y="1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BED327-0B25-4D02-8219-15544B82B7B7}" type="doc">
      <dgm:prSet loTypeId="urn:microsoft.com/office/officeart/2005/8/layout/process1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fr-FR"/>
        </a:p>
      </dgm:t>
    </dgm:pt>
    <dgm:pt modelId="{9DC64839-103B-47F2-BE86-28C9BDF073FE}">
      <dgm:prSet phldrT="[Texte]"/>
      <dgm:spPr/>
      <dgm:t>
        <a:bodyPr/>
        <a:lstStyle/>
        <a:p>
          <a:pPr rtl="0"/>
          <a:r>
            <a:rPr lang="fr-FR">
              <a:latin typeface="Consolas"/>
            </a:rPr>
            <a:t>Décision </a:t>
          </a:r>
          <a:r>
            <a:rPr lang="fr-FR" b="0" u="sng">
              <a:latin typeface="Consolas"/>
            </a:rPr>
            <a:t>entièrement </a:t>
          </a:r>
          <a:r>
            <a:rPr lang="fr-FR">
              <a:latin typeface="Consolas"/>
            </a:rPr>
            <a:t>automatisée ?</a:t>
          </a:r>
          <a:endParaRPr lang="fr-FR"/>
        </a:p>
      </dgm:t>
    </dgm:pt>
    <dgm:pt modelId="{3EE4529E-EAE0-494E-A9A4-E0280AFBABBE}" type="parTrans" cxnId="{4C8FD654-96BB-4C82-8303-BBC4B4E41DFC}">
      <dgm:prSet/>
      <dgm:spPr/>
      <dgm:t>
        <a:bodyPr/>
        <a:lstStyle/>
        <a:p>
          <a:endParaRPr lang="fr-FR"/>
        </a:p>
      </dgm:t>
    </dgm:pt>
    <dgm:pt modelId="{34FF19EA-BFD2-461B-9F6F-7534E5120B2A}" type="sibTrans" cxnId="{4C8FD654-96BB-4C82-8303-BBC4B4E41DFC}">
      <dgm:prSet/>
      <dgm:spPr/>
      <dgm:t>
        <a:bodyPr/>
        <a:lstStyle/>
        <a:p>
          <a:endParaRPr lang="fr-FR"/>
        </a:p>
      </dgm:t>
    </dgm:pt>
    <dgm:pt modelId="{9FE6FCD9-BD22-462E-BE8A-1A4CC6963A77}">
      <dgm:prSet phldrT="[Texte]"/>
      <dgm:spPr/>
      <dgm:t>
        <a:bodyPr/>
        <a:lstStyle/>
        <a:p>
          <a:pPr rtl="0"/>
          <a:r>
            <a:rPr lang="fr-FR">
              <a:latin typeface="Consolas"/>
            </a:rPr>
            <a:t>Effets </a:t>
          </a:r>
          <a:r>
            <a:rPr lang="fr-FR" u="sng">
              <a:latin typeface="Consolas"/>
            </a:rPr>
            <a:t>juridiques </a:t>
          </a:r>
          <a:r>
            <a:rPr lang="fr-FR">
              <a:latin typeface="Consolas"/>
            </a:rPr>
            <a:t>(ou similaires) ?</a:t>
          </a:r>
          <a:endParaRPr lang="fr-FR" u="sng">
            <a:latin typeface="Consolas"/>
          </a:endParaRPr>
        </a:p>
      </dgm:t>
    </dgm:pt>
    <dgm:pt modelId="{318312E1-61DA-4618-A0A3-F257A32A5B53}" type="parTrans" cxnId="{CA4EB138-3A2A-4BF3-B862-DCCBD347AA5C}">
      <dgm:prSet/>
      <dgm:spPr/>
      <dgm:t>
        <a:bodyPr/>
        <a:lstStyle/>
        <a:p>
          <a:endParaRPr lang="fr-FR"/>
        </a:p>
      </dgm:t>
    </dgm:pt>
    <dgm:pt modelId="{C113DFBA-E109-4CB7-807C-9D460DCC7951}" type="sibTrans" cxnId="{CA4EB138-3A2A-4BF3-B862-DCCBD347AA5C}">
      <dgm:prSet/>
      <dgm:spPr/>
      <dgm:t>
        <a:bodyPr/>
        <a:lstStyle/>
        <a:p>
          <a:endParaRPr lang="fr-FR"/>
        </a:p>
      </dgm:t>
    </dgm:pt>
    <dgm:pt modelId="{7CF6E0D3-F758-4A10-AB19-0F51038F4E85}">
      <dgm:prSet phldrT="[Texte]" phldr="0"/>
      <dgm:spPr/>
      <dgm:t>
        <a:bodyPr/>
        <a:lstStyle/>
        <a:p>
          <a:pPr rtl="0"/>
          <a:r>
            <a:rPr lang="fr-FR" b="0" u="sng" dirty="0">
              <a:latin typeface="Consolas"/>
            </a:rPr>
            <a:t>Interdiction</a:t>
          </a:r>
          <a:r>
            <a:rPr lang="fr-FR" u="sng" dirty="0">
              <a:latin typeface="Consolas"/>
            </a:rPr>
            <a:t> </a:t>
          </a:r>
          <a:r>
            <a:rPr lang="fr-FR" dirty="0">
              <a:latin typeface="Consolas"/>
            </a:rPr>
            <a:t>de principe.</a:t>
          </a:r>
          <a:endParaRPr lang="fr-FR" dirty="0"/>
        </a:p>
      </dgm:t>
    </dgm:pt>
    <dgm:pt modelId="{7173F175-14FB-4991-A82F-601069B34C41}" type="parTrans" cxnId="{4E5AA56E-D806-4E06-83FA-5CB36D0F694B}">
      <dgm:prSet/>
      <dgm:spPr/>
      <dgm:t>
        <a:bodyPr/>
        <a:lstStyle/>
        <a:p>
          <a:endParaRPr lang="fr-FR"/>
        </a:p>
      </dgm:t>
    </dgm:pt>
    <dgm:pt modelId="{2E171B60-CB93-4B56-9BE6-5AA2A95ABCC8}" type="sibTrans" cxnId="{4E5AA56E-D806-4E06-83FA-5CB36D0F694B}">
      <dgm:prSet/>
      <dgm:spPr/>
      <dgm:t>
        <a:bodyPr/>
        <a:lstStyle/>
        <a:p>
          <a:endParaRPr lang="fr-FR"/>
        </a:p>
      </dgm:t>
    </dgm:pt>
    <dgm:pt modelId="{C702B514-F0C8-E848-AEDF-5170DDD36C24}">
      <dgm:prSet/>
      <dgm:spPr/>
      <dgm:t>
        <a:bodyPr/>
        <a:lstStyle/>
        <a:p>
          <a:r>
            <a:rPr lang="fr-FR"/>
            <a:t>Exceptions</a:t>
          </a:r>
        </a:p>
      </dgm:t>
    </dgm:pt>
    <dgm:pt modelId="{07899976-3080-2D49-8910-2C2CDC5542AA}" type="parTrans" cxnId="{CDA2E2ED-3EFC-4D46-A9D8-B1DAAB940AC2}">
      <dgm:prSet/>
      <dgm:spPr/>
      <dgm:t>
        <a:bodyPr/>
        <a:lstStyle/>
        <a:p>
          <a:endParaRPr lang="fr-FR"/>
        </a:p>
      </dgm:t>
    </dgm:pt>
    <dgm:pt modelId="{7FDF9013-6A98-CC46-83F3-D55236829160}" type="sibTrans" cxnId="{CDA2E2ED-3EFC-4D46-A9D8-B1DAAB940AC2}">
      <dgm:prSet/>
      <dgm:spPr/>
      <dgm:t>
        <a:bodyPr/>
        <a:lstStyle/>
        <a:p>
          <a:endParaRPr lang="fr-FR"/>
        </a:p>
      </dgm:t>
    </dgm:pt>
    <dgm:pt modelId="{A59BA351-2D46-6E41-B529-43CB5224D0BE}">
      <dgm:prSet/>
      <dgm:spPr/>
      <dgm:t>
        <a:bodyPr/>
        <a:lstStyle/>
        <a:p>
          <a:r>
            <a:rPr lang="fr-FR"/>
            <a:t>Garanties</a:t>
          </a:r>
        </a:p>
      </dgm:t>
    </dgm:pt>
    <dgm:pt modelId="{A7925397-8EF8-2948-9938-26E01EFBF0C9}" type="parTrans" cxnId="{92D65572-DE18-4841-8FE4-43E28F9FC156}">
      <dgm:prSet/>
      <dgm:spPr/>
      <dgm:t>
        <a:bodyPr/>
        <a:lstStyle/>
        <a:p>
          <a:endParaRPr lang="fr-FR"/>
        </a:p>
      </dgm:t>
    </dgm:pt>
    <dgm:pt modelId="{786CDA83-A2C8-EB46-80A8-F41594F84245}" type="sibTrans" cxnId="{92D65572-DE18-4841-8FE4-43E28F9FC156}">
      <dgm:prSet/>
      <dgm:spPr/>
      <dgm:t>
        <a:bodyPr/>
        <a:lstStyle/>
        <a:p>
          <a:endParaRPr lang="fr-FR"/>
        </a:p>
      </dgm:t>
    </dgm:pt>
    <dgm:pt modelId="{DBC2EDAB-53EB-CC40-8E8D-6688FB82693A}" type="pres">
      <dgm:prSet presAssocID="{82BED327-0B25-4D02-8219-15544B82B7B7}" presName="Name0" presStyleCnt="0">
        <dgm:presLayoutVars>
          <dgm:dir/>
          <dgm:resizeHandles val="exact"/>
        </dgm:presLayoutVars>
      </dgm:prSet>
      <dgm:spPr/>
    </dgm:pt>
    <dgm:pt modelId="{2AAB51DF-4670-2D4C-8F66-0DA44990E722}" type="pres">
      <dgm:prSet presAssocID="{9DC64839-103B-47F2-BE86-28C9BDF073FE}" presName="node" presStyleLbl="node1" presStyleIdx="0" presStyleCnt="5">
        <dgm:presLayoutVars>
          <dgm:bulletEnabled val="1"/>
        </dgm:presLayoutVars>
      </dgm:prSet>
      <dgm:spPr/>
    </dgm:pt>
    <dgm:pt modelId="{AA496CD3-1EF6-7448-B730-FA9EF1BA2C52}" type="pres">
      <dgm:prSet presAssocID="{34FF19EA-BFD2-461B-9F6F-7534E5120B2A}" presName="sibTrans" presStyleLbl="sibTrans2D1" presStyleIdx="0" presStyleCnt="4"/>
      <dgm:spPr/>
    </dgm:pt>
    <dgm:pt modelId="{DAFE01F0-6626-564F-9E39-106990CC2E6D}" type="pres">
      <dgm:prSet presAssocID="{34FF19EA-BFD2-461B-9F6F-7534E5120B2A}" presName="connectorText" presStyleLbl="sibTrans2D1" presStyleIdx="0" presStyleCnt="4"/>
      <dgm:spPr/>
    </dgm:pt>
    <dgm:pt modelId="{5C6D5120-C74B-944E-A36B-926AC2A10EB8}" type="pres">
      <dgm:prSet presAssocID="{9FE6FCD9-BD22-462E-BE8A-1A4CC6963A77}" presName="node" presStyleLbl="node1" presStyleIdx="1" presStyleCnt="5">
        <dgm:presLayoutVars>
          <dgm:bulletEnabled val="1"/>
        </dgm:presLayoutVars>
      </dgm:prSet>
      <dgm:spPr/>
    </dgm:pt>
    <dgm:pt modelId="{72E41E6C-FCD6-114A-ABB8-478F061BBCB6}" type="pres">
      <dgm:prSet presAssocID="{C113DFBA-E109-4CB7-807C-9D460DCC7951}" presName="sibTrans" presStyleLbl="sibTrans2D1" presStyleIdx="1" presStyleCnt="4"/>
      <dgm:spPr/>
    </dgm:pt>
    <dgm:pt modelId="{A98423AC-57EF-2048-AE0B-01E585B33E34}" type="pres">
      <dgm:prSet presAssocID="{C113DFBA-E109-4CB7-807C-9D460DCC7951}" presName="connectorText" presStyleLbl="sibTrans2D1" presStyleIdx="1" presStyleCnt="4"/>
      <dgm:spPr/>
    </dgm:pt>
    <dgm:pt modelId="{481D8B3A-9AB8-0D41-83B2-6183F4852577}" type="pres">
      <dgm:prSet presAssocID="{7CF6E0D3-F758-4A10-AB19-0F51038F4E85}" presName="node" presStyleLbl="node1" presStyleIdx="2" presStyleCnt="5">
        <dgm:presLayoutVars>
          <dgm:bulletEnabled val="1"/>
        </dgm:presLayoutVars>
      </dgm:prSet>
      <dgm:spPr/>
    </dgm:pt>
    <dgm:pt modelId="{50825545-8FFB-4544-9276-4AB09D805EC6}" type="pres">
      <dgm:prSet presAssocID="{2E171B60-CB93-4B56-9BE6-5AA2A95ABCC8}" presName="sibTrans" presStyleLbl="sibTrans2D1" presStyleIdx="2" presStyleCnt="4"/>
      <dgm:spPr/>
    </dgm:pt>
    <dgm:pt modelId="{636A1029-4DCA-0E48-8CF0-DA7C055C16BC}" type="pres">
      <dgm:prSet presAssocID="{2E171B60-CB93-4B56-9BE6-5AA2A95ABCC8}" presName="connectorText" presStyleLbl="sibTrans2D1" presStyleIdx="2" presStyleCnt="4"/>
      <dgm:spPr/>
    </dgm:pt>
    <dgm:pt modelId="{5A5BD309-0DEB-5C42-915D-EB38D8F38684}" type="pres">
      <dgm:prSet presAssocID="{C702B514-F0C8-E848-AEDF-5170DDD36C24}" presName="node" presStyleLbl="node1" presStyleIdx="3" presStyleCnt="5">
        <dgm:presLayoutVars>
          <dgm:bulletEnabled val="1"/>
        </dgm:presLayoutVars>
      </dgm:prSet>
      <dgm:spPr/>
    </dgm:pt>
    <dgm:pt modelId="{A262B7CA-143D-1D48-8005-2FEA8D548346}" type="pres">
      <dgm:prSet presAssocID="{7FDF9013-6A98-CC46-83F3-D55236829160}" presName="sibTrans" presStyleLbl="sibTrans2D1" presStyleIdx="3" presStyleCnt="4"/>
      <dgm:spPr/>
    </dgm:pt>
    <dgm:pt modelId="{8CCF164A-CE49-BA43-BB52-837F87E8757E}" type="pres">
      <dgm:prSet presAssocID="{7FDF9013-6A98-CC46-83F3-D55236829160}" presName="connectorText" presStyleLbl="sibTrans2D1" presStyleIdx="3" presStyleCnt="4"/>
      <dgm:spPr/>
    </dgm:pt>
    <dgm:pt modelId="{424DACAA-56F2-B640-A94C-729EDE83A232}" type="pres">
      <dgm:prSet presAssocID="{A59BA351-2D46-6E41-B529-43CB5224D0BE}" presName="node" presStyleLbl="node1" presStyleIdx="4" presStyleCnt="5">
        <dgm:presLayoutVars>
          <dgm:bulletEnabled val="1"/>
        </dgm:presLayoutVars>
      </dgm:prSet>
      <dgm:spPr/>
    </dgm:pt>
  </dgm:ptLst>
  <dgm:cxnLst>
    <dgm:cxn modelId="{2E246907-5C04-7847-926F-A22C51DDDD41}" type="presOf" srcId="{C113DFBA-E109-4CB7-807C-9D460DCC7951}" destId="{A98423AC-57EF-2048-AE0B-01E585B33E34}" srcOrd="1" destOrd="0" presId="urn:microsoft.com/office/officeart/2005/8/layout/process1"/>
    <dgm:cxn modelId="{49AD0120-09AF-774D-A520-B91BA370A83E}" type="presOf" srcId="{C702B514-F0C8-E848-AEDF-5170DDD36C24}" destId="{5A5BD309-0DEB-5C42-915D-EB38D8F38684}" srcOrd="0" destOrd="0" presId="urn:microsoft.com/office/officeart/2005/8/layout/process1"/>
    <dgm:cxn modelId="{E180C327-AB1B-5444-942B-872A5D177056}" type="presOf" srcId="{A59BA351-2D46-6E41-B529-43CB5224D0BE}" destId="{424DACAA-56F2-B640-A94C-729EDE83A232}" srcOrd="0" destOrd="0" presId="urn:microsoft.com/office/officeart/2005/8/layout/process1"/>
    <dgm:cxn modelId="{6D7E2028-C28B-804B-A667-7DC834FEBD05}" type="presOf" srcId="{34FF19EA-BFD2-461B-9F6F-7534E5120B2A}" destId="{DAFE01F0-6626-564F-9E39-106990CC2E6D}" srcOrd="1" destOrd="0" presId="urn:microsoft.com/office/officeart/2005/8/layout/process1"/>
    <dgm:cxn modelId="{7172D72A-110E-964C-8463-58CAD5CB6599}" type="presOf" srcId="{7CF6E0D3-F758-4A10-AB19-0F51038F4E85}" destId="{481D8B3A-9AB8-0D41-83B2-6183F4852577}" srcOrd="0" destOrd="0" presId="urn:microsoft.com/office/officeart/2005/8/layout/process1"/>
    <dgm:cxn modelId="{CA4EB138-3A2A-4BF3-B862-DCCBD347AA5C}" srcId="{82BED327-0B25-4D02-8219-15544B82B7B7}" destId="{9FE6FCD9-BD22-462E-BE8A-1A4CC6963A77}" srcOrd="1" destOrd="0" parTransId="{318312E1-61DA-4618-A0A3-F257A32A5B53}" sibTransId="{C113DFBA-E109-4CB7-807C-9D460DCC7951}"/>
    <dgm:cxn modelId="{A9BD5D43-9930-7A4B-A841-40AED21D1ACF}" type="presOf" srcId="{7FDF9013-6A98-CC46-83F3-D55236829160}" destId="{A262B7CA-143D-1D48-8005-2FEA8D548346}" srcOrd="0" destOrd="0" presId="urn:microsoft.com/office/officeart/2005/8/layout/process1"/>
    <dgm:cxn modelId="{4E5AA56E-D806-4E06-83FA-5CB36D0F694B}" srcId="{82BED327-0B25-4D02-8219-15544B82B7B7}" destId="{7CF6E0D3-F758-4A10-AB19-0F51038F4E85}" srcOrd="2" destOrd="0" parTransId="{7173F175-14FB-4991-A82F-601069B34C41}" sibTransId="{2E171B60-CB93-4B56-9BE6-5AA2A95ABCC8}"/>
    <dgm:cxn modelId="{92D65572-DE18-4841-8FE4-43E28F9FC156}" srcId="{82BED327-0B25-4D02-8219-15544B82B7B7}" destId="{A59BA351-2D46-6E41-B529-43CB5224D0BE}" srcOrd="4" destOrd="0" parTransId="{A7925397-8EF8-2948-9938-26E01EFBF0C9}" sibTransId="{786CDA83-A2C8-EB46-80A8-F41594F84245}"/>
    <dgm:cxn modelId="{4C8FD654-96BB-4C82-8303-BBC4B4E41DFC}" srcId="{82BED327-0B25-4D02-8219-15544B82B7B7}" destId="{9DC64839-103B-47F2-BE86-28C9BDF073FE}" srcOrd="0" destOrd="0" parTransId="{3EE4529E-EAE0-494E-A9A4-E0280AFBABBE}" sibTransId="{34FF19EA-BFD2-461B-9F6F-7534E5120B2A}"/>
    <dgm:cxn modelId="{4CDF2A55-3E48-1B40-B276-95BA1282E93C}" type="presOf" srcId="{34FF19EA-BFD2-461B-9F6F-7534E5120B2A}" destId="{AA496CD3-1EF6-7448-B730-FA9EF1BA2C52}" srcOrd="0" destOrd="0" presId="urn:microsoft.com/office/officeart/2005/8/layout/process1"/>
    <dgm:cxn modelId="{6C18C3A3-0CE4-E940-865A-945B2849680B}" type="presOf" srcId="{C113DFBA-E109-4CB7-807C-9D460DCC7951}" destId="{72E41E6C-FCD6-114A-ABB8-478F061BBCB6}" srcOrd="0" destOrd="0" presId="urn:microsoft.com/office/officeart/2005/8/layout/process1"/>
    <dgm:cxn modelId="{17D469AB-1F3D-1B48-8A75-E649BBDE8D04}" type="presOf" srcId="{82BED327-0B25-4D02-8219-15544B82B7B7}" destId="{DBC2EDAB-53EB-CC40-8E8D-6688FB82693A}" srcOrd="0" destOrd="0" presId="urn:microsoft.com/office/officeart/2005/8/layout/process1"/>
    <dgm:cxn modelId="{4113B2B1-151F-E143-8666-E0570DEEEB99}" type="presOf" srcId="{7FDF9013-6A98-CC46-83F3-D55236829160}" destId="{8CCF164A-CE49-BA43-BB52-837F87E8757E}" srcOrd="1" destOrd="0" presId="urn:microsoft.com/office/officeart/2005/8/layout/process1"/>
    <dgm:cxn modelId="{BF01E7C5-BDA7-584D-B0A0-A593F1DEE33E}" type="presOf" srcId="{9DC64839-103B-47F2-BE86-28C9BDF073FE}" destId="{2AAB51DF-4670-2D4C-8F66-0DA44990E722}" srcOrd="0" destOrd="0" presId="urn:microsoft.com/office/officeart/2005/8/layout/process1"/>
    <dgm:cxn modelId="{7C396FDC-6582-FD4F-BE75-A79D1D1284FF}" type="presOf" srcId="{9FE6FCD9-BD22-462E-BE8A-1A4CC6963A77}" destId="{5C6D5120-C74B-944E-A36B-926AC2A10EB8}" srcOrd="0" destOrd="0" presId="urn:microsoft.com/office/officeart/2005/8/layout/process1"/>
    <dgm:cxn modelId="{8EE98EE3-9BCC-0D46-B945-7D4E713616DD}" type="presOf" srcId="{2E171B60-CB93-4B56-9BE6-5AA2A95ABCC8}" destId="{636A1029-4DCA-0E48-8CF0-DA7C055C16BC}" srcOrd="1" destOrd="0" presId="urn:microsoft.com/office/officeart/2005/8/layout/process1"/>
    <dgm:cxn modelId="{CDA2E2ED-3EFC-4D46-A9D8-B1DAAB940AC2}" srcId="{82BED327-0B25-4D02-8219-15544B82B7B7}" destId="{C702B514-F0C8-E848-AEDF-5170DDD36C24}" srcOrd="3" destOrd="0" parTransId="{07899976-3080-2D49-8910-2C2CDC5542AA}" sibTransId="{7FDF9013-6A98-CC46-83F3-D55236829160}"/>
    <dgm:cxn modelId="{A45CADF4-27F8-4F4A-9683-91C3E047106D}" type="presOf" srcId="{2E171B60-CB93-4B56-9BE6-5AA2A95ABCC8}" destId="{50825545-8FFB-4544-9276-4AB09D805EC6}" srcOrd="0" destOrd="0" presId="urn:microsoft.com/office/officeart/2005/8/layout/process1"/>
    <dgm:cxn modelId="{FA694E79-60DA-AC43-B2EF-91FA541C225E}" type="presParOf" srcId="{DBC2EDAB-53EB-CC40-8E8D-6688FB82693A}" destId="{2AAB51DF-4670-2D4C-8F66-0DA44990E722}" srcOrd="0" destOrd="0" presId="urn:microsoft.com/office/officeart/2005/8/layout/process1"/>
    <dgm:cxn modelId="{505733F2-0BE0-0141-94CB-C4340DB2B1B4}" type="presParOf" srcId="{DBC2EDAB-53EB-CC40-8E8D-6688FB82693A}" destId="{AA496CD3-1EF6-7448-B730-FA9EF1BA2C52}" srcOrd="1" destOrd="0" presId="urn:microsoft.com/office/officeart/2005/8/layout/process1"/>
    <dgm:cxn modelId="{2E82FAC6-1220-AC4A-A49A-4C58AD0E2261}" type="presParOf" srcId="{AA496CD3-1EF6-7448-B730-FA9EF1BA2C52}" destId="{DAFE01F0-6626-564F-9E39-106990CC2E6D}" srcOrd="0" destOrd="0" presId="urn:microsoft.com/office/officeart/2005/8/layout/process1"/>
    <dgm:cxn modelId="{D82143D2-E46A-FD4C-B6A1-DC6FF4E17C44}" type="presParOf" srcId="{DBC2EDAB-53EB-CC40-8E8D-6688FB82693A}" destId="{5C6D5120-C74B-944E-A36B-926AC2A10EB8}" srcOrd="2" destOrd="0" presId="urn:microsoft.com/office/officeart/2005/8/layout/process1"/>
    <dgm:cxn modelId="{4172E6E3-40ED-2940-9690-58785959E1D3}" type="presParOf" srcId="{DBC2EDAB-53EB-CC40-8E8D-6688FB82693A}" destId="{72E41E6C-FCD6-114A-ABB8-478F061BBCB6}" srcOrd="3" destOrd="0" presId="urn:microsoft.com/office/officeart/2005/8/layout/process1"/>
    <dgm:cxn modelId="{D4A83635-2013-8E44-B83E-C8FF9434E18F}" type="presParOf" srcId="{72E41E6C-FCD6-114A-ABB8-478F061BBCB6}" destId="{A98423AC-57EF-2048-AE0B-01E585B33E34}" srcOrd="0" destOrd="0" presId="urn:microsoft.com/office/officeart/2005/8/layout/process1"/>
    <dgm:cxn modelId="{0FFF5FAB-70BB-C345-BB56-0FF283C454AB}" type="presParOf" srcId="{DBC2EDAB-53EB-CC40-8E8D-6688FB82693A}" destId="{481D8B3A-9AB8-0D41-83B2-6183F4852577}" srcOrd="4" destOrd="0" presId="urn:microsoft.com/office/officeart/2005/8/layout/process1"/>
    <dgm:cxn modelId="{8C8B23FE-A269-604F-8A42-CE763FD0D489}" type="presParOf" srcId="{DBC2EDAB-53EB-CC40-8E8D-6688FB82693A}" destId="{50825545-8FFB-4544-9276-4AB09D805EC6}" srcOrd="5" destOrd="0" presId="urn:microsoft.com/office/officeart/2005/8/layout/process1"/>
    <dgm:cxn modelId="{A944E19D-A419-1C41-8785-6FFBB76D1F5C}" type="presParOf" srcId="{50825545-8FFB-4544-9276-4AB09D805EC6}" destId="{636A1029-4DCA-0E48-8CF0-DA7C055C16BC}" srcOrd="0" destOrd="0" presId="urn:microsoft.com/office/officeart/2005/8/layout/process1"/>
    <dgm:cxn modelId="{081AD8DD-40D9-064E-A362-058F88ADF66F}" type="presParOf" srcId="{DBC2EDAB-53EB-CC40-8E8D-6688FB82693A}" destId="{5A5BD309-0DEB-5C42-915D-EB38D8F38684}" srcOrd="6" destOrd="0" presId="urn:microsoft.com/office/officeart/2005/8/layout/process1"/>
    <dgm:cxn modelId="{11F510A3-0403-784A-813A-EC1A234E34B8}" type="presParOf" srcId="{DBC2EDAB-53EB-CC40-8E8D-6688FB82693A}" destId="{A262B7CA-143D-1D48-8005-2FEA8D548346}" srcOrd="7" destOrd="0" presId="urn:microsoft.com/office/officeart/2005/8/layout/process1"/>
    <dgm:cxn modelId="{25ED53C9-CAA3-AB49-8A91-0FBE4F0B6837}" type="presParOf" srcId="{A262B7CA-143D-1D48-8005-2FEA8D548346}" destId="{8CCF164A-CE49-BA43-BB52-837F87E8757E}" srcOrd="0" destOrd="0" presId="urn:microsoft.com/office/officeart/2005/8/layout/process1"/>
    <dgm:cxn modelId="{3ECBD038-123E-8F4E-8587-97AB180C3D08}" type="presParOf" srcId="{DBC2EDAB-53EB-CC40-8E8D-6688FB82693A}" destId="{424DACAA-56F2-B640-A94C-729EDE83A23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AB51DF-4670-2D4C-8F66-0DA44990E722}">
      <dsp:nvSpPr>
        <dsp:cNvPr id="0" name=""/>
        <dsp:cNvSpPr/>
      </dsp:nvSpPr>
      <dsp:spPr>
        <a:xfrm>
          <a:off x="5230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Consolas"/>
            </a:rPr>
            <a:t>Décision </a:t>
          </a:r>
          <a:r>
            <a:rPr lang="fr-FR" sz="1600" b="0" u="sng" kern="1200">
              <a:latin typeface="Consolas"/>
            </a:rPr>
            <a:t>entièrement </a:t>
          </a:r>
          <a:r>
            <a:rPr lang="fr-FR" sz="1600" kern="1200">
              <a:latin typeface="Consolas"/>
            </a:rPr>
            <a:t>automatisée ?</a:t>
          </a:r>
          <a:endParaRPr lang="fr-FR" sz="1600" kern="1200"/>
        </a:p>
      </dsp:txBody>
      <dsp:txXfrm>
        <a:off x="42658" y="1150063"/>
        <a:ext cx="1546635" cy="1203018"/>
      </dsp:txXfrm>
    </dsp:sp>
    <dsp:sp modelId="{AA496CD3-1EF6-7448-B730-FA9EF1BA2C52}">
      <dsp:nvSpPr>
        <dsp:cNvPr id="0" name=""/>
        <dsp:cNvSpPr/>
      </dsp:nvSpPr>
      <dsp:spPr>
        <a:xfrm>
          <a:off x="1788870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1788870" y="1630934"/>
        <a:ext cx="240629" cy="241277"/>
      </dsp:txXfrm>
    </dsp:sp>
    <dsp:sp modelId="{5C6D5120-C74B-944E-A36B-926AC2A10EB8}">
      <dsp:nvSpPr>
        <dsp:cNvPr id="0" name=""/>
        <dsp:cNvSpPr/>
      </dsp:nvSpPr>
      <dsp:spPr>
        <a:xfrm>
          <a:off x="2275318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>
              <a:latin typeface="Consolas"/>
            </a:rPr>
            <a:t>Effets </a:t>
          </a:r>
          <a:r>
            <a:rPr lang="fr-FR" sz="1600" u="sng" kern="1200">
              <a:latin typeface="Consolas"/>
            </a:rPr>
            <a:t>juridiques </a:t>
          </a:r>
          <a:r>
            <a:rPr lang="fr-FR" sz="1600" kern="1200">
              <a:latin typeface="Consolas"/>
            </a:rPr>
            <a:t>(ou similaires) ?</a:t>
          </a:r>
          <a:endParaRPr lang="fr-FR" sz="1600" u="sng" kern="1200">
            <a:latin typeface="Consolas"/>
          </a:endParaRPr>
        </a:p>
      </dsp:txBody>
      <dsp:txXfrm>
        <a:off x="2312746" y="1150063"/>
        <a:ext cx="1546635" cy="1203018"/>
      </dsp:txXfrm>
    </dsp:sp>
    <dsp:sp modelId="{72E41E6C-FCD6-114A-ABB8-478F061BBCB6}">
      <dsp:nvSpPr>
        <dsp:cNvPr id="0" name=""/>
        <dsp:cNvSpPr/>
      </dsp:nvSpPr>
      <dsp:spPr>
        <a:xfrm>
          <a:off x="4058958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4058958" y="1630934"/>
        <a:ext cx="240629" cy="241277"/>
      </dsp:txXfrm>
    </dsp:sp>
    <dsp:sp modelId="{481D8B3A-9AB8-0D41-83B2-6183F4852577}">
      <dsp:nvSpPr>
        <dsp:cNvPr id="0" name=""/>
        <dsp:cNvSpPr/>
      </dsp:nvSpPr>
      <dsp:spPr>
        <a:xfrm>
          <a:off x="4545405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b="0" u="sng" kern="1200" dirty="0">
              <a:latin typeface="Consolas"/>
            </a:rPr>
            <a:t>Interdiction</a:t>
          </a:r>
          <a:r>
            <a:rPr lang="fr-FR" sz="1600" u="sng" kern="1200" dirty="0">
              <a:latin typeface="Consolas"/>
            </a:rPr>
            <a:t> </a:t>
          </a:r>
          <a:r>
            <a:rPr lang="fr-FR" sz="1600" kern="1200" dirty="0">
              <a:latin typeface="Consolas"/>
            </a:rPr>
            <a:t>de principe.</a:t>
          </a:r>
          <a:endParaRPr lang="fr-FR" sz="1600" kern="1200" dirty="0"/>
        </a:p>
      </dsp:txBody>
      <dsp:txXfrm>
        <a:off x="4582833" y="1150063"/>
        <a:ext cx="1546635" cy="1203018"/>
      </dsp:txXfrm>
    </dsp:sp>
    <dsp:sp modelId="{50825545-8FFB-4544-9276-4AB09D805EC6}">
      <dsp:nvSpPr>
        <dsp:cNvPr id="0" name=""/>
        <dsp:cNvSpPr/>
      </dsp:nvSpPr>
      <dsp:spPr>
        <a:xfrm>
          <a:off x="6329045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6329045" y="1630934"/>
        <a:ext cx="240629" cy="241277"/>
      </dsp:txXfrm>
    </dsp:sp>
    <dsp:sp modelId="{5A5BD309-0DEB-5C42-915D-EB38D8F38684}">
      <dsp:nvSpPr>
        <dsp:cNvPr id="0" name=""/>
        <dsp:cNvSpPr/>
      </dsp:nvSpPr>
      <dsp:spPr>
        <a:xfrm>
          <a:off x="6815492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Exceptions</a:t>
          </a:r>
        </a:p>
      </dsp:txBody>
      <dsp:txXfrm>
        <a:off x="6852920" y="1150063"/>
        <a:ext cx="1546635" cy="1203018"/>
      </dsp:txXfrm>
    </dsp:sp>
    <dsp:sp modelId="{A262B7CA-143D-1D48-8005-2FEA8D548346}">
      <dsp:nvSpPr>
        <dsp:cNvPr id="0" name=""/>
        <dsp:cNvSpPr/>
      </dsp:nvSpPr>
      <dsp:spPr>
        <a:xfrm>
          <a:off x="8599133" y="1550508"/>
          <a:ext cx="343756" cy="4021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300" kern="1200"/>
        </a:p>
      </dsp:txBody>
      <dsp:txXfrm>
        <a:off x="8599133" y="1630934"/>
        <a:ext cx="240629" cy="241277"/>
      </dsp:txXfrm>
    </dsp:sp>
    <dsp:sp modelId="{424DACAA-56F2-B640-A94C-729EDE83A232}">
      <dsp:nvSpPr>
        <dsp:cNvPr id="0" name=""/>
        <dsp:cNvSpPr/>
      </dsp:nvSpPr>
      <dsp:spPr>
        <a:xfrm>
          <a:off x="9085580" y="1112635"/>
          <a:ext cx="1621491" cy="12778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/>
            <a:t>Garanties</a:t>
          </a:r>
        </a:p>
      </dsp:txBody>
      <dsp:txXfrm>
        <a:off x="9123008" y="1150063"/>
        <a:ext cx="1546635" cy="12030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08E82EC-4045-7857-526D-ACBE9A383D7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EB8F9F-84D8-1D0F-055A-CF6B1F5572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3BE93A-DF95-0846-9172-206C831A8F3D}" type="datetimeFigureOut">
              <a:rPr lang="fr-FR" smtClean="0"/>
              <a:t>12/09/2024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DBDB7AF-AF31-AB9E-A4F6-02A2B2C7D4C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« La Vigilance, pointe avancée de l'Obligation de Compliance », 5 décembre 2023</a:t>
            </a:r>
          </a:p>
          <a:p>
            <a:r>
              <a:rPr lang="fr-FR"/>
              <a:t>
Colloque "La Vigilance, pointe avancée de l'obligation de Compliance", 5 décembre 2023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8743CC6-596A-B167-3D4D-8CF5D0B43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1CC68-8D10-F74A-91DD-A49B4F43F0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29774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4403B5A-21DF-4BBB-8059-B6B192FC641E}" type="datetimeFigureOut">
              <a:rPr lang="en-US" smtClean="0"/>
              <a:t>9/12/2024</a:t>
            </a:fld>
            <a:endParaRPr lang="en-US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r>
              <a:rPr lang="en-US"/>
              <a:t>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« La Vigilance, pointe avancée de l'Obligation de Compliance », 5 décembre 2023</a:t>
            </a:r>
          </a:p>
          <a:p>
            <a:pPr rtl="0"/>
            <a:r>
              <a:rPr lang="en-US"/>
              <a:t>
Colloque "La Vigilance, pointe avancée de l'obligation de Compliance", 5 décembre 2023</a:t>
            </a:r>
            <a:endParaRPr lang="en-US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1EF503-E31C-4FCE-86D9-0C61A5CBE28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45" name="Forme libre : Form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 rtl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orme libre : Forme 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Espace réservé d’image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rtlCol="0" anchor="t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 rtl="0"/>
            <a:r>
              <a:rPr lang="fr"/>
              <a:t>Nom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u 2 de colonne (diapositive de comparais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 rtlCol="0"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u 3 de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rtlCol="0"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11" name="Espace réservé du contenu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 rtlCol="0"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ynthè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14" name="Espace réservé d’image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2" name="Espace réservé d’image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12CC964-A50B-4C29-B4E4-2C30BB34CCF3}" type="slidenum">
              <a:rPr lang="en-US" smtClean="0"/>
              <a:pPr rtl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  <p:hf sldNum="0"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Ferme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Droit européen de l'IA – INSP – 13 septembre 2024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rtlCol="0"/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  <p:hf sldNum="0"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  <p:hf sldNum="0"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rtlCol="0" anchor="b">
            <a:normAutofit/>
          </a:bodyPr>
          <a:lstStyle>
            <a:lvl1pPr algn="ctr">
              <a:defRPr sz="66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 rtlCol="0"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"/>
              <a:t>Modifiez le style des sous-titres du masque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  <p:hf sldNum="0"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 rtlCol="0"/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  <p:hf sldNum="0"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  <p:hf sldNum="0"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rtlCol="0" anchor="t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rtlCol="0" anchor="ctr">
            <a:normAutofit/>
          </a:bodyPr>
          <a:lstStyle>
            <a:lvl1pPr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4" name="Espace réservé d’image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 rtlCol="0">
            <a:normAutofit/>
          </a:bodyPr>
          <a:lstStyle>
            <a:lvl1pPr algn="l">
              <a:defRPr sz="4400"/>
            </a:lvl1pPr>
          </a:lstStyle>
          <a:p>
            <a:pPr algn="r" rtl="0"/>
            <a:endParaRPr lang="en-US" dirty="0"/>
          </a:p>
        </p:txBody>
      </p:sp>
      <p:sp>
        <p:nvSpPr>
          <p:cNvPr id="7" name="Sous-titr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 rtlCol="0"/>
          <a:lstStyle>
            <a:lvl1pPr>
              <a:buNone/>
              <a:defRPr/>
            </a:lvl1pPr>
          </a:lstStyle>
          <a:p>
            <a:pPr algn="r" rtl="0"/>
            <a:endParaRPr lang="en-US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3" name="Espace réservé d’image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"/>
              <a:t>Cliquez sur l’icône pour ajouter une 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"/>
              <a:t>Modifiez les styles du texte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endParaRPr lang="en-US" dirty="0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’image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16" name="Espace réservé d’image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Droit européen de l'IA – INSP – 13 septembre 2024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aut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ous-titr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rtlCol="0" anchor="b">
            <a:normAutofit/>
          </a:bodyPr>
          <a:lstStyle>
            <a:lvl1pPr>
              <a:buNone/>
              <a:defRPr/>
            </a:lvl1pPr>
          </a:lstStyle>
          <a:p>
            <a:pPr algn="l" rtl="0"/>
            <a:endParaRPr lang="en-US" sz="1600" dirty="0"/>
          </a:p>
        </p:txBody>
      </p:sp>
      <p:sp>
        <p:nvSpPr>
          <p:cNvPr id="20" name="Espace réservé d’image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3" name="Espace réservé d’image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rtl="0"/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re de graphiqu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rtlCol="0" anchor="t"/>
          <a:lstStyle/>
          <a:p>
            <a:pPr rtl="0"/>
            <a:endParaRPr lang="en-US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rtlCol="0" anchor="ctr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14" name="Espace réservé d’image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5" name="Espace réservé d’image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16" name="Espace réservé d’image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  <p:hf sldNum="0"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Équi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</a:p>
        </p:txBody>
      </p:sp>
      <p:sp>
        <p:nvSpPr>
          <p:cNvPr id="50" name="Espace réservé d’image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1" name="Espace réservé d’image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3" name="Espace réservé du texte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4" name="Espace réservé du texte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2" name="Espace réservé d’image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53" name="Espace réservé d’image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7" name="Espace réservé du texte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 rtlCol="0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Nom</a:t>
            </a:r>
          </a:p>
        </p:txBody>
      </p:sp>
      <p:sp>
        <p:nvSpPr>
          <p:cNvPr id="48" name="Espace réservé du texte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"/>
              <a:t>Titre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re et chronologie de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 rtlCol="0"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lvl1pPr>
              <a:defRPr sz="4400"/>
            </a:lvl1pPr>
          </a:lstStyle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"/>
              <a:t>Modifiez le style du titre</a:t>
            </a:r>
            <a:endParaRPr lang="en-US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"/>
              <a:t>Modifiez les styles du texte</a:t>
            </a:r>
          </a:p>
          <a:p>
            <a:pPr lvl="1" rtl="0"/>
            <a:r>
              <a:rPr lang="fr"/>
              <a:t>Deuxième niveau</a:t>
            </a:r>
          </a:p>
          <a:p>
            <a:pPr lvl="2" rtl="0"/>
            <a:r>
              <a:rPr lang="fr"/>
              <a:t>Troisième niveau</a:t>
            </a:r>
          </a:p>
          <a:p>
            <a:pPr lvl="3" rtl="0"/>
            <a:r>
              <a:rPr lang="fr"/>
              <a:t>Quatrième niveau</a:t>
            </a:r>
          </a:p>
          <a:p>
            <a:pPr lvl="4" rtl="0"/>
            <a:r>
              <a:rPr lang="fr"/>
              <a:t>Cinquième niveau</a:t>
            </a:r>
            <a:endParaRPr lang="en-US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endParaRPr lang="en-US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pPr rtl="0"/>
            <a:fld id="{312CC964-A50B-4C29-B4E4-2C30BB34CCF3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uria.europa.eu/juris/document/document.jsf;jsessionid=E3D1DC708C777FB310636E7197610C45?text=&amp;docid=280426&amp;pageIndex=0&amp;doclang=fr&amp;mode=lst&amp;dir=&amp;occ=first&amp;part=1&amp;cid=4793519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FR/TXT/?uri=OJ%3AL_202401689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flem007_uk/4632603680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V%C3%A9hicule_autonome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5" Type="http://schemas.openxmlformats.org/officeDocument/2006/relationships/hyperlink" Target="http://www.salvisjuribus.it/la-dissenting-opinion-nel-sistema-di-giustizia-costituzionale-dalle-origini-al-xx-secolo-profili-di-diritto-comparato-38/" TargetMode="Externa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technollama.co.uk/revamp-image-rights-to-fight-deepfakes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afiftabsh.com/2020/06/10/secrets-of-becoming-a-corporate-swiss-knife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etter.fr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7.xml"/><Relationship Id="rId1" Type="http://schemas.openxmlformats.org/officeDocument/2006/relationships/video" Target="https://www.youtube.com/embed/OeU5m6vRyCk?feature=oembed" TargetMode="External"/><Relationship Id="rId6" Type="http://schemas.openxmlformats.org/officeDocument/2006/relationships/hyperlink" Target="https://creativecommons.org/licenses/by-nc-sa/3.0/" TargetMode="External"/><Relationship Id="rId5" Type="http://schemas.openxmlformats.org/officeDocument/2006/relationships/hyperlink" Target="http://blogs.lse.ac.uk/maths/" TargetMode="Externa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digital.report/what-do-experts-think-about-contradictions-between-gdpr-and-blockchain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eur-lex.europa.eu/legal-content/FR/TXT/?uri=CELEX%3A32016R067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www.cnil.fr/fr/reglement-europeen-protection-donnees/chapitre2#Article5" TargetMode="Externa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nil.fr/fr/les-fiches-pratiques-ia" TargetMode="External"/><Relationship Id="rId2" Type="http://schemas.openxmlformats.org/officeDocument/2006/relationships/hyperlink" Target="https://www.cnil.fr/fr/reglement-europeen-protection-donnees/chapitre2#Article6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t0ai4s4mjU?feature=oembed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www.cnil.fr/fr/reglement-europeen-protection-donnees/chapitre3#Article22" TargetMode="External"/><Relationship Id="rId1" Type="http://schemas.openxmlformats.org/officeDocument/2006/relationships/slideLayout" Target="../slideLayouts/slideLayout1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france.gouv.fr/loda/id/JORFTEXT000000886460/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legifrance.gouv.fr/codes/article_lc/LEGIARTI000033205535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62" y="-314325"/>
            <a:ext cx="4125388" cy="29498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z="3600" dirty="0"/>
              <a:t>Le droit européen de l'intelligence artificielle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-2957" y="4403549"/>
            <a:ext cx="3637169" cy="1613186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sz="1800" b="1" cap="all" spc="300"/>
              <a:t>Emmanuel Netter</a:t>
            </a:r>
          </a:p>
          <a:p>
            <a:pPr>
              <a:lnSpc>
                <a:spcPct val="120000"/>
              </a:lnSpc>
            </a:pPr>
            <a:endParaRPr lang="en-US" sz="1800" b="1" cap="all" spc="300"/>
          </a:p>
          <a:p>
            <a:pPr>
              <a:lnSpc>
                <a:spcPct val="120000"/>
              </a:lnSpc>
            </a:pPr>
            <a:r>
              <a:rPr lang="en-US" sz="1400" b="1" cap="all" spc="300"/>
              <a:t>Professeur de droit privé</a:t>
            </a:r>
          </a:p>
          <a:p>
            <a:pPr>
              <a:lnSpc>
                <a:spcPct val="120000"/>
              </a:lnSpc>
            </a:pPr>
            <a:r>
              <a:rPr lang="en-US" sz="1400" b="1" cap="all" spc="300"/>
              <a:t>Université de strasbourg</a:t>
            </a:r>
            <a:endParaRPr lang="en-US" sz="1400" b="1" cap="all" spc="300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texte, Police, capture d’écran, ligne&#10;&#10;Description générée automatiquement">
            <a:extLst>
              <a:ext uri="{FF2B5EF4-FFF2-40B4-BE49-F238E27FC236}">
                <a16:creationId xmlns:a16="http://schemas.microsoft.com/office/drawing/2014/main" id="{AE4AB23E-DAAF-49EC-3440-330A1FD7B3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0419" y="28204"/>
            <a:ext cx="2455734" cy="1375908"/>
          </a:xfrm>
          <a:prstGeom prst="rect">
            <a:avLst/>
          </a:prstGeom>
        </p:spPr>
      </p:pic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48164EE2-DC97-1111-CE58-5056FB4B37D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3047" b="13047"/>
          <a:stretch/>
        </p:blipFill>
        <p:spPr>
          <a:xfrm>
            <a:off x="2623279" y="0"/>
            <a:ext cx="9568721" cy="6858000"/>
          </a:xfr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76438FC-AD1C-243A-5DE9-0D8BB2BB2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Droit européen de l'IA – INSP – 13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F86019AB-83F2-FDB3-65ED-4E716D20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936" y="846224"/>
            <a:ext cx="4976662" cy="185016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Un </a:t>
            </a:r>
            <a:r>
              <a:rPr lang="en-US" dirty="0" err="1"/>
              <a:t>risque</a:t>
            </a:r>
            <a:r>
              <a:rPr lang="en-US" dirty="0"/>
              <a:t> de </a:t>
            </a:r>
            <a:r>
              <a:rPr lang="en-US" dirty="0" err="1"/>
              <a:t>contournement</a:t>
            </a:r>
            <a:r>
              <a:rPr lang="en-US" dirty="0"/>
              <a:t> </a:t>
            </a:r>
            <a:r>
              <a:rPr lang="en-US" dirty="0" err="1"/>
              <a:t>majeur</a:t>
            </a:r>
            <a:r>
              <a:rPr lang="en-US" dirty="0"/>
              <a:t> : Les « aides </a:t>
            </a:r>
            <a:r>
              <a:rPr lang="en-US" dirty="0" err="1"/>
              <a:t>à</a:t>
            </a:r>
            <a:r>
              <a:rPr lang="en-US" dirty="0"/>
              <a:t> la </a:t>
            </a:r>
            <a:r>
              <a:rPr lang="en-US" dirty="0" err="1"/>
              <a:t>décision</a:t>
            </a:r>
            <a:r>
              <a:rPr lang="en-US" dirty="0"/>
              <a:t> »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age 7" descr="Une image contenant meubles, livre, texte, bibliothèque&#10;&#10;Description générée automatiquement">
            <a:extLst>
              <a:ext uri="{FF2B5EF4-FFF2-40B4-BE49-F238E27FC236}">
                <a16:creationId xmlns:a16="http://schemas.microsoft.com/office/drawing/2014/main" id="{94114E68-D8EF-8EF6-A6FA-542176375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2603" y="-22155"/>
            <a:ext cx="7183825" cy="6896471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800567A-5CE7-E285-6069-BF1D2229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D8F8EBA-124D-5396-7156-859B7B9559CC}"/>
              </a:ext>
            </a:extLst>
          </p:cNvPr>
          <p:cNvSpPr txBox="1"/>
          <p:nvPr/>
        </p:nvSpPr>
        <p:spPr>
          <a:xfrm>
            <a:off x="798755" y="3589690"/>
            <a:ext cx="34724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/>
              <a:t>CJUE, 7 décembre 2023, </a:t>
            </a:r>
            <a:r>
              <a:rPr lang="fr-FR" sz="3200" dirty="0">
                <a:hlinkClick r:id="rId3"/>
              </a:rPr>
              <a:t>SCHUFA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52170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Straight Connector 4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4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4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5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5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5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5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6E0D4398-84C2-41B8-BF30-3157F7B18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cercle, léger&#10;&#10;Description générée automatiquement">
            <a:extLst>
              <a:ext uri="{FF2B5EF4-FFF2-40B4-BE49-F238E27FC236}">
                <a16:creationId xmlns:a16="http://schemas.microsoft.com/office/drawing/2014/main" id="{71D8A79C-3EA9-9DF9-6045-602AF1B4C2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519" b="14425"/>
          <a:stretch/>
        </p:blipFill>
        <p:spPr>
          <a:xfrm>
            <a:off x="20" y="10"/>
            <a:ext cx="9137156" cy="6857989"/>
          </a:xfrm>
          <a:prstGeom prst="rect">
            <a:avLst/>
          </a:prstGeom>
        </p:spPr>
      </p:pic>
      <p:sp>
        <p:nvSpPr>
          <p:cNvPr id="81" name="Rectangle 23">
            <a:extLst>
              <a:ext uri="{FF2B5EF4-FFF2-40B4-BE49-F238E27FC236}">
                <a16:creationId xmlns:a16="http://schemas.microsoft.com/office/drawing/2014/main" id="{1E519840-CB5B-442F-AF8C-F848E7699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5558" y="-6724"/>
            <a:ext cx="4265457" cy="686873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1747097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747097 w 5170888"/>
              <a:gd name="connsiteY4" fmla="*/ 0 h 6865085"/>
              <a:gd name="connsiteX0" fmla="*/ 1404766 w 5170888"/>
              <a:gd name="connsiteY0" fmla="*/ 0 h 6865085"/>
              <a:gd name="connsiteX1" fmla="*/ 5170888 w 5170888"/>
              <a:gd name="connsiteY1" fmla="*/ 0 h 6865085"/>
              <a:gd name="connsiteX2" fmla="*/ 5170888 w 5170888"/>
              <a:gd name="connsiteY2" fmla="*/ 6857998 h 6865085"/>
              <a:gd name="connsiteX3" fmla="*/ 0 w 5170888"/>
              <a:gd name="connsiteY3" fmla="*/ 6865085 h 6865085"/>
              <a:gd name="connsiteX4" fmla="*/ 1404766 w 5170888"/>
              <a:gd name="connsiteY4" fmla="*/ 0 h 6865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70888" h="6865085">
                <a:moveTo>
                  <a:pt x="1404766" y="0"/>
                </a:moveTo>
                <a:lnTo>
                  <a:pt x="5170888" y="0"/>
                </a:lnTo>
                <a:lnTo>
                  <a:pt x="5170888" y="6857998"/>
                </a:lnTo>
                <a:lnTo>
                  <a:pt x="0" y="6865085"/>
                </a:lnTo>
                <a:lnTo>
                  <a:pt x="1404766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E7065C3-083F-F2C4-34B4-19E2774DF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4880" y="3025587"/>
            <a:ext cx="3153720" cy="2985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400" b="1" i="1" kern="1200" cap="all" baseline="0" dirty="0" err="1">
                <a:latin typeface="+mj-lt"/>
                <a:ea typeface="+mj-ea"/>
                <a:cs typeface="+mj-cs"/>
              </a:rPr>
              <a:t>Deuxième</a:t>
            </a:r>
            <a:r>
              <a:rPr lang="en-US" sz="3400" b="1" i="1" kern="1200" cap="all" baseline="0" dirty="0">
                <a:latin typeface="+mj-lt"/>
                <a:ea typeface="+mj-ea"/>
                <a:cs typeface="+mj-cs"/>
              </a:rPr>
              <a:t> </a:t>
            </a:r>
            <a:r>
              <a:rPr lang="en-US" sz="3400" b="1" i="1" kern="1200" cap="all" baseline="0" dirty="0" err="1">
                <a:latin typeface="+mj-lt"/>
                <a:ea typeface="+mj-ea"/>
                <a:cs typeface="+mj-cs"/>
              </a:rPr>
              <a:t>partie</a:t>
            </a:r>
            <a:r>
              <a:rPr lang="en-US" sz="3400" b="1" i="1" kern="1200" cap="all" baseline="0" dirty="0">
                <a:latin typeface="+mj-lt"/>
                <a:ea typeface="+mj-ea"/>
                <a:cs typeface="+mj-cs"/>
              </a:rPr>
              <a:t> – le </a:t>
            </a:r>
            <a:r>
              <a:rPr lang="en-US" sz="3400" b="1" i="1" kern="1200" cap="all" baseline="0" dirty="0" err="1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règlement</a:t>
            </a:r>
            <a:r>
              <a:rPr lang="en-US" sz="3400" b="1" i="1" kern="1200" cap="all" baseline="0" dirty="0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sur </a:t>
            </a:r>
            <a:r>
              <a:rPr lang="en-US" sz="3400" b="1" i="1" kern="1200" cap="all" baseline="0" dirty="0" err="1"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l'IA</a:t>
            </a:r>
          </a:p>
        </p:txBody>
      </p:sp>
      <p:cxnSp>
        <p:nvCxnSpPr>
          <p:cNvPr id="82" name="Straight Connector 62">
            <a:extLst>
              <a:ext uri="{FF2B5EF4-FFF2-40B4-BE49-F238E27FC236}">
                <a16:creationId xmlns:a16="http://schemas.microsoft.com/office/drawing/2014/main" id="{AC7EF422-3076-48F2-A38B-7CA851778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31959" y="0"/>
            <a:ext cx="5279056" cy="77792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00FB4A-9C16-15F9-F52A-EC5509014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  <p:cxnSp>
        <p:nvCxnSpPr>
          <p:cNvPr id="83" name="Straight Connector 64">
            <a:extLst>
              <a:ext uri="{FF2B5EF4-FFF2-40B4-BE49-F238E27FC236}">
                <a16:creationId xmlns:a16="http://schemas.microsoft.com/office/drawing/2014/main" id="{6896548C-21A4-493D-B220-64E89F1EF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81082" y="-6724"/>
            <a:ext cx="2279175" cy="686472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209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8222250-799A-4AD0-9BD1-BE6EB7A06A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B770432A-C0A6-4D4F-AE2C-705049DAB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6244921" y="-5976"/>
            <a:ext cx="5947079" cy="6874927"/>
          </a:xfrm>
          <a:custGeom>
            <a:avLst/>
            <a:gdLst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2493114 w 4584879"/>
              <a:gd name="connsiteY2" fmla="*/ 6863976 h 6863976"/>
              <a:gd name="connsiteX3" fmla="*/ 0 w 4584879"/>
              <a:gd name="connsiteY3" fmla="*/ 6863976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571269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63976"/>
              <a:gd name="connsiteX1" fmla="*/ 4584879 w 4584879"/>
              <a:gd name="connsiteY1" fmla="*/ 0 h 6863976"/>
              <a:gd name="connsiteX2" fmla="*/ 3677452 w 4584879"/>
              <a:gd name="connsiteY2" fmla="*/ 6853025 h 6863976"/>
              <a:gd name="connsiteX3" fmla="*/ 0 w 4584879"/>
              <a:gd name="connsiteY3" fmla="*/ 6863976 h 6863976"/>
              <a:gd name="connsiteX4" fmla="*/ 0 w 4584879"/>
              <a:gd name="connsiteY4" fmla="*/ 0 h 6863976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693787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584879"/>
              <a:gd name="connsiteY0" fmla="*/ 0 h 6874927"/>
              <a:gd name="connsiteX1" fmla="*/ 4584879 w 4584879"/>
              <a:gd name="connsiteY1" fmla="*/ 0 h 6874927"/>
              <a:gd name="connsiteX2" fmla="*/ 3842978 w 4584879"/>
              <a:gd name="connsiteY2" fmla="*/ 6874927 h 6874927"/>
              <a:gd name="connsiteX3" fmla="*/ 0 w 4584879"/>
              <a:gd name="connsiteY3" fmla="*/ 6863976 h 6874927"/>
              <a:gd name="connsiteX4" fmla="*/ 0 w 4584879"/>
              <a:gd name="connsiteY4" fmla="*/ 0 h 6874927"/>
              <a:gd name="connsiteX0" fmla="*/ 0 w 4435688"/>
              <a:gd name="connsiteY0" fmla="*/ 0 h 6874927"/>
              <a:gd name="connsiteX1" fmla="*/ 4435688 w 4435688"/>
              <a:gd name="connsiteY1" fmla="*/ 4763 h 6874927"/>
              <a:gd name="connsiteX2" fmla="*/ 3842978 w 4435688"/>
              <a:gd name="connsiteY2" fmla="*/ 6874927 h 6874927"/>
              <a:gd name="connsiteX3" fmla="*/ 0 w 4435688"/>
              <a:gd name="connsiteY3" fmla="*/ 6863976 h 6874927"/>
              <a:gd name="connsiteX4" fmla="*/ 0 w 4435688"/>
              <a:gd name="connsiteY4" fmla="*/ 0 h 6874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5688" h="6874927">
                <a:moveTo>
                  <a:pt x="0" y="0"/>
                </a:moveTo>
                <a:lnTo>
                  <a:pt x="4435688" y="4763"/>
                </a:lnTo>
                <a:lnTo>
                  <a:pt x="3842978" y="6874927"/>
                </a:lnTo>
                <a:lnTo>
                  <a:pt x="0" y="6863976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A9DC0F1-4BE3-1D77-0EE3-54F7BEFD2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8705" y="542926"/>
            <a:ext cx="4439894" cy="16681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/>
              <a:t>La définition de l'IA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FC226C-4CA4-B386-B2C7-62BC69496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914060"/>
            <a:ext cx="5270053" cy="30298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8FBE787-8B1D-40E5-8468-6F665BB5D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43268" y="0"/>
            <a:ext cx="488370" cy="688040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>
            <a:extLst>
              <a:ext uri="{FF2B5EF4-FFF2-40B4-BE49-F238E27FC236}">
                <a16:creationId xmlns:a16="http://schemas.microsoft.com/office/drawing/2014/main" id="{C2800F62-5ABF-5761-454A-F675E8C782A0}"/>
              </a:ext>
            </a:extLst>
          </p:cNvPr>
          <p:cNvSpPr txBox="1"/>
          <p:nvPr/>
        </p:nvSpPr>
        <p:spPr>
          <a:xfrm>
            <a:off x="7218706" y="2211069"/>
            <a:ext cx="4439894" cy="411353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600"/>
              </a:spcAft>
              <a:buSzPct val="80000"/>
            </a:pPr>
            <a:r>
              <a:rPr lang="en-US" sz="2400" dirty="0">
                <a:solidFill>
                  <a:schemeClr val="tx2"/>
                </a:solidFill>
              </a:rPr>
              <a:t>(…) un </a:t>
            </a:r>
            <a:r>
              <a:rPr lang="en-US" sz="2400" dirty="0" err="1">
                <a:solidFill>
                  <a:schemeClr val="tx2"/>
                </a:solidFill>
              </a:rPr>
              <a:t>système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automatisé</a:t>
            </a:r>
            <a:r>
              <a:rPr lang="en-US" sz="2400" dirty="0">
                <a:solidFill>
                  <a:schemeClr val="tx2"/>
                </a:solidFill>
              </a:rPr>
              <a:t> qui </a:t>
            </a:r>
            <a:r>
              <a:rPr lang="en-US" sz="2400" dirty="0" err="1">
                <a:solidFill>
                  <a:schemeClr val="tx2"/>
                </a:solidFill>
              </a:rPr>
              <a:t>est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conçu</a:t>
            </a:r>
            <a:r>
              <a:rPr lang="en-US" sz="2400" dirty="0">
                <a:solidFill>
                  <a:schemeClr val="tx2"/>
                </a:solidFill>
              </a:rPr>
              <a:t> pour </a:t>
            </a:r>
            <a:r>
              <a:rPr lang="en-US" sz="2400" dirty="0" err="1">
                <a:solidFill>
                  <a:schemeClr val="tx2"/>
                </a:solidFill>
              </a:rPr>
              <a:t>fonctionner</a:t>
            </a:r>
            <a:r>
              <a:rPr lang="en-US" sz="2400" dirty="0">
                <a:solidFill>
                  <a:schemeClr val="tx2"/>
                </a:solidFill>
              </a:rPr>
              <a:t> à </a:t>
            </a:r>
            <a:r>
              <a:rPr lang="en-US" sz="2400" dirty="0" err="1">
                <a:solidFill>
                  <a:schemeClr val="tx2"/>
                </a:solidFill>
              </a:rPr>
              <a:t>différents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niveaux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d’autonomie</a:t>
            </a:r>
            <a:r>
              <a:rPr lang="en-US" sz="2400" dirty="0">
                <a:solidFill>
                  <a:schemeClr val="tx2"/>
                </a:solidFill>
              </a:rPr>
              <a:t> et </a:t>
            </a:r>
            <a:r>
              <a:rPr lang="en-US" sz="2400" dirty="0" err="1">
                <a:solidFill>
                  <a:schemeClr val="tx2"/>
                </a:solidFill>
              </a:rPr>
              <a:t>peut</a:t>
            </a:r>
            <a:r>
              <a:rPr lang="en-US" sz="2400" dirty="0">
                <a:solidFill>
                  <a:schemeClr val="tx2"/>
                </a:solidFill>
              </a:rPr>
              <a:t> faire </a:t>
            </a:r>
            <a:r>
              <a:rPr lang="en-US" sz="2400" dirty="0" err="1">
                <a:solidFill>
                  <a:schemeClr val="tx2"/>
                </a:solidFill>
              </a:rPr>
              <a:t>preuve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d’une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capacité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d’adaptation</a:t>
            </a:r>
            <a:r>
              <a:rPr lang="en-US" sz="2400" dirty="0">
                <a:solidFill>
                  <a:schemeClr val="tx2"/>
                </a:solidFill>
              </a:rPr>
              <a:t> après son </a:t>
            </a:r>
            <a:r>
              <a:rPr lang="en-US" sz="2400" dirty="0" err="1">
                <a:solidFill>
                  <a:schemeClr val="tx2"/>
                </a:solidFill>
              </a:rPr>
              <a:t>déploiement</a:t>
            </a:r>
            <a:r>
              <a:rPr lang="en-US" sz="2400" dirty="0">
                <a:solidFill>
                  <a:schemeClr val="tx2"/>
                </a:solidFill>
              </a:rPr>
              <a:t>, et qui, pour des </a:t>
            </a:r>
            <a:r>
              <a:rPr lang="en-US" sz="2400" dirty="0" err="1">
                <a:solidFill>
                  <a:schemeClr val="tx2"/>
                </a:solidFill>
              </a:rPr>
              <a:t>objectifs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explicites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ou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implicites</a:t>
            </a:r>
            <a:r>
              <a:rPr lang="en-US" sz="2400" dirty="0">
                <a:solidFill>
                  <a:schemeClr val="tx2"/>
                </a:solidFill>
              </a:rPr>
              <a:t>, </a:t>
            </a:r>
            <a:r>
              <a:rPr lang="en-US" sz="2400" dirty="0" err="1">
                <a:solidFill>
                  <a:schemeClr val="tx2"/>
                </a:solidFill>
              </a:rPr>
              <a:t>déduit</a:t>
            </a:r>
            <a:r>
              <a:rPr lang="en-US" sz="2400" dirty="0">
                <a:solidFill>
                  <a:schemeClr val="tx2"/>
                </a:solidFill>
              </a:rPr>
              <a:t>, à </a:t>
            </a:r>
            <a:r>
              <a:rPr lang="en-US" sz="2400" dirty="0" err="1">
                <a:solidFill>
                  <a:schemeClr val="tx2"/>
                </a:solidFill>
              </a:rPr>
              <a:t>partir</a:t>
            </a:r>
            <a:r>
              <a:rPr lang="en-US" sz="2400" dirty="0">
                <a:solidFill>
                  <a:schemeClr val="tx2"/>
                </a:solidFill>
              </a:rPr>
              <a:t> des entrées </a:t>
            </a:r>
            <a:r>
              <a:rPr lang="en-US" sz="2400" dirty="0" err="1">
                <a:solidFill>
                  <a:schemeClr val="tx2"/>
                </a:solidFill>
              </a:rPr>
              <a:t>qu’il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reçoit</a:t>
            </a:r>
            <a:r>
              <a:rPr lang="en-US" sz="2400" dirty="0">
                <a:solidFill>
                  <a:schemeClr val="tx2"/>
                </a:solidFill>
              </a:rPr>
              <a:t>, la manière de </a:t>
            </a:r>
            <a:r>
              <a:rPr lang="en-US" sz="2400" dirty="0" err="1">
                <a:solidFill>
                  <a:schemeClr val="tx2"/>
                </a:solidFill>
              </a:rPr>
              <a:t>générer</a:t>
            </a:r>
            <a:r>
              <a:rPr lang="en-US" sz="2400" dirty="0">
                <a:solidFill>
                  <a:schemeClr val="tx2"/>
                </a:solidFill>
              </a:rPr>
              <a:t> des sorties </a:t>
            </a:r>
            <a:r>
              <a:rPr lang="en-US" sz="2400" dirty="0" err="1">
                <a:solidFill>
                  <a:schemeClr val="tx2"/>
                </a:solidFill>
              </a:rPr>
              <a:t>telles</a:t>
            </a:r>
            <a:r>
              <a:rPr lang="en-US" sz="2400" dirty="0">
                <a:solidFill>
                  <a:schemeClr val="tx2"/>
                </a:solidFill>
              </a:rPr>
              <a:t> que des </a:t>
            </a:r>
            <a:r>
              <a:rPr lang="en-US" sz="2400" dirty="0" err="1">
                <a:solidFill>
                  <a:schemeClr val="tx2"/>
                </a:solidFill>
              </a:rPr>
              <a:t>prédictions</a:t>
            </a:r>
            <a:r>
              <a:rPr lang="en-US" sz="2400" dirty="0">
                <a:solidFill>
                  <a:schemeClr val="tx2"/>
                </a:solidFill>
              </a:rPr>
              <a:t>, du </a:t>
            </a:r>
            <a:r>
              <a:rPr lang="en-US" sz="2400" dirty="0" err="1">
                <a:solidFill>
                  <a:schemeClr val="tx2"/>
                </a:solidFill>
              </a:rPr>
              <a:t>contenu</a:t>
            </a:r>
            <a:r>
              <a:rPr lang="en-US" sz="2400" dirty="0">
                <a:solidFill>
                  <a:schemeClr val="tx2"/>
                </a:solidFill>
              </a:rPr>
              <a:t>, des </a:t>
            </a:r>
            <a:r>
              <a:rPr lang="en-US" sz="2400" dirty="0" err="1">
                <a:solidFill>
                  <a:schemeClr val="tx2"/>
                </a:solidFill>
              </a:rPr>
              <a:t>recommandations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ou</a:t>
            </a:r>
            <a:r>
              <a:rPr lang="en-US" sz="2400" dirty="0">
                <a:solidFill>
                  <a:schemeClr val="tx2"/>
                </a:solidFill>
              </a:rPr>
              <a:t> des </a:t>
            </a:r>
            <a:r>
              <a:rPr lang="en-US" sz="2400" dirty="0" err="1">
                <a:solidFill>
                  <a:schemeClr val="tx2"/>
                </a:solidFill>
              </a:rPr>
              <a:t>décisions</a:t>
            </a:r>
            <a:r>
              <a:rPr lang="en-US" sz="2400" dirty="0">
                <a:solidFill>
                  <a:schemeClr val="tx2"/>
                </a:solidFill>
              </a:rPr>
              <a:t> qui </a:t>
            </a:r>
            <a:r>
              <a:rPr lang="en-US" sz="2400" dirty="0" err="1">
                <a:solidFill>
                  <a:schemeClr val="tx2"/>
                </a:solidFill>
              </a:rPr>
              <a:t>peuvent</a:t>
            </a:r>
            <a:r>
              <a:rPr lang="en-US" sz="2400" dirty="0">
                <a:solidFill>
                  <a:schemeClr val="tx2"/>
                </a:solidFill>
              </a:rPr>
              <a:t> influencer les </a:t>
            </a:r>
            <a:r>
              <a:rPr lang="en-US" sz="2400" dirty="0" err="1">
                <a:solidFill>
                  <a:schemeClr val="tx2"/>
                </a:solidFill>
              </a:rPr>
              <a:t>environnements</a:t>
            </a:r>
            <a:r>
              <a:rPr lang="en-US" sz="2400" dirty="0">
                <a:solidFill>
                  <a:schemeClr val="tx2"/>
                </a:solidFill>
              </a:rPr>
              <a:t> physiques </a:t>
            </a:r>
            <a:r>
              <a:rPr lang="en-US" sz="2400" dirty="0" err="1">
                <a:solidFill>
                  <a:schemeClr val="tx2"/>
                </a:solidFill>
              </a:rPr>
              <a:t>ou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  <a:r>
              <a:rPr lang="en-US" sz="2400" dirty="0" err="1">
                <a:solidFill>
                  <a:schemeClr val="tx2"/>
                </a:solidFill>
              </a:rPr>
              <a:t>virtuels</a:t>
            </a:r>
            <a:endParaRPr lang="fr-FR" dirty="0" err="1">
              <a:solidFill>
                <a:schemeClr val="tx2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7F9789C-7D64-27C3-F6B7-052FED499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1807069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21245A-B93D-45A8-B0FA-EC2AEE26EA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ciel, plein air, fourniture d’électricité, léger&#10;&#10;Description générée automatiquement">
            <a:extLst>
              <a:ext uri="{FF2B5EF4-FFF2-40B4-BE49-F238E27FC236}">
                <a16:creationId xmlns:a16="http://schemas.microsoft.com/office/drawing/2014/main" id="{AA13ADEE-F391-78A2-B543-C1CD1235A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6011" b="8989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60A95D1-194E-4E4E-8C67-30F91F8E7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690"/>
            <a:ext cx="8521995" cy="6858000"/>
          </a:xfrm>
          <a:prstGeom prst="rect">
            <a:avLst/>
          </a:prstGeom>
          <a:gradFill>
            <a:gsLst>
              <a:gs pos="58000">
                <a:srgbClr val="000000">
                  <a:alpha val="30000"/>
                </a:srgbClr>
              </a:gs>
              <a:gs pos="33000">
                <a:srgbClr val="000000">
                  <a:alpha val="20000"/>
                </a:srgbClr>
              </a:gs>
              <a:gs pos="0">
                <a:srgbClr val="000000">
                  <a:alpha val="0"/>
                </a:srgbClr>
              </a:gs>
              <a:gs pos="100000">
                <a:srgbClr val="000000">
                  <a:alpha val="3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FCE4CF7-A387-A748-1470-5AA7DF5EC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88" y="3566970"/>
            <a:ext cx="6515100" cy="195187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cap="all" baseline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Chapitre 2 – IA prohibées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62D9A30-9DDD-95ED-DB7D-2186B545F9C2}"/>
              </a:ext>
            </a:extLst>
          </p:cNvPr>
          <p:cNvSpPr txBox="1"/>
          <p:nvPr/>
        </p:nvSpPr>
        <p:spPr>
          <a:xfrm>
            <a:off x="9122959" y="5738215"/>
            <a:ext cx="3127210" cy="10237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0000"/>
            </a:pPr>
            <a:r>
              <a:rPr lang="en-US" sz="1100" b="1" cap="all" spc="300" err="1">
                <a:solidFill>
                  <a:srgbClr val="FFFFFF"/>
                </a:solidFill>
              </a:rPr>
              <a:t>ThePhoto</a:t>
            </a:r>
            <a:r>
              <a:rPr lang="en-US" sz="1100" b="1" cap="all" spc="300" dirty="0">
                <a:solidFill>
                  <a:srgbClr val="FFFFFF"/>
                </a:solidFill>
              </a:rPr>
              <a:t> par </a:t>
            </a:r>
            <a:r>
              <a:rPr lang="en-US" sz="1100" b="1" cap="all" spc="300" err="1">
                <a:solidFill>
                  <a:srgbClr val="FFFFFF"/>
                </a:solidFill>
              </a:rPr>
              <a:t>PhotoAuthor</a:t>
            </a:r>
            <a:r>
              <a:rPr lang="en-US" sz="1100" b="1" cap="all" spc="300" dirty="0">
                <a:solidFill>
                  <a:srgbClr val="FFFFFF"/>
                </a:solidFill>
              </a:rPr>
              <a:t> </a:t>
            </a:r>
            <a:r>
              <a:rPr lang="en-US" sz="1100" b="1" cap="all" spc="300" err="1">
                <a:solidFill>
                  <a:srgbClr val="FFFFFF"/>
                </a:solidFill>
              </a:rPr>
              <a:t>est</a:t>
            </a:r>
            <a:r>
              <a:rPr lang="en-US" sz="1100" b="1" cap="all" spc="300" dirty="0">
                <a:solidFill>
                  <a:srgbClr val="FFFFFF"/>
                </a:solidFill>
              </a:rPr>
              <a:t> </a:t>
            </a:r>
            <a:r>
              <a:rPr lang="en-US" sz="1100" b="1" cap="all" spc="300" err="1">
                <a:solidFill>
                  <a:srgbClr val="FFFFFF"/>
                </a:solidFill>
              </a:rPr>
              <a:t>fournie</a:t>
            </a:r>
            <a:r>
              <a:rPr lang="en-US" sz="1100" b="1" cap="all" spc="300" dirty="0">
                <a:solidFill>
                  <a:srgbClr val="FFFFFF"/>
                </a:solidFill>
              </a:rPr>
              <a:t> sous </a:t>
            </a:r>
            <a:r>
              <a:rPr lang="en-US" sz="1100" b="1" cap="all" spc="300" err="1">
                <a:solidFill>
                  <a:srgbClr val="FFFFFF"/>
                </a:solidFill>
              </a:rPr>
              <a:t>licence</a:t>
            </a:r>
            <a:r>
              <a:rPr lang="en-US" sz="1100" b="1" cap="all" spc="300" dirty="0">
                <a:solidFill>
                  <a:srgbClr val="FFFFFF"/>
                </a:solidFill>
              </a:rPr>
              <a:t> CCYYSA.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8232B3B-CBC1-60EA-E777-7BB9BC0A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4C0A835-9AC9-4D0F-A529-BE4789E12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39206" y="3065930"/>
            <a:ext cx="2852793" cy="379776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CF67ECC-797A-4CA0-87E3-36046649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172700" y="0"/>
            <a:ext cx="1358310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1834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B72ECE-66B6-3E34-99B7-4D26B02E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 les IA à haut risque (chapitre 3)- définition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F33CE9D-D27A-C856-7FF6-BD6694C329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Certains produits (annexe I)</a:t>
            </a:r>
          </a:p>
        </p:txBody>
      </p:sp>
      <p:pic>
        <p:nvPicPr>
          <p:cNvPr id="8" name="Espace réservé du contenu 7" descr="Une image contenant véhicule, Véhicule terrestre, roue, plein air&#10;&#10;Description générée automatiquement">
            <a:extLst>
              <a:ext uri="{FF2B5EF4-FFF2-40B4-BE49-F238E27FC236}">
                <a16:creationId xmlns:a16="http://schemas.microsoft.com/office/drawing/2014/main" id="{0C47566D-56DC-3072-FB04-AB2B6BDD61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23181" y="2899569"/>
            <a:ext cx="4191000" cy="3000375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FEFC98D-DC52-2F21-02CF-913320AB8E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/>
              <a:t>Certains secteurs (annexe III)</a:t>
            </a:r>
          </a:p>
        </p:txBody>
      </p:sp>
      <p:pic>
        <p:nvPicPr>
          <p:cNvPr id="11" name="Espace réservé du contenu 10" descr="Une image contenant laiton, bronze, métal, statue&#10;&#10;Description générée automatiquement">
            <a:extLst>
              <a:ext uri="{FF2B5EF4-FFF2-40B4-BE49-F238E27FC236}">
                <a16:creationId xmlns:a16="http://schemas.microsoft.com/office/drawing/2014/main" id="{7F42B3B1-4486-6DB1-7E05-4FF07C4EBF9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68280" y="2675972"/>
            <a:ext cx="4591027" cy="3447569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5A01A52-2BBB-4D41-080B-EAFCBC68E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8D97D1E-50F5-D617-C315-E82A7511D226}"/>
              </a:ext>
            </a:extLst>
          </p:cNvPr>
          <p:cNvSpPr txBox="1"/>
          <p:nvPr/>
        </p:nvSpPr>
        <p:spPr>
          <a:xfrm>
            <a:off x="1322388" y="5900738"/>
            <a:ext cx="4191000" cy="3175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/>
              <a:t>ThePhoto par PhotoAuthor est fournie sous licence CCYYSA.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BF89063-9570-2379-3235-790AE7A4F6CC}"/>
              </a:ext>
            </a:extLst>
          </p:cNvPr>
          <p:cNvSpPr txBox="1"/>
          <p:nvPr/>
        </p:nvSpPr>
        <p:spPr>
          <a:xfrm>
            <a:off x="6172200" y="6122988"/>
            <a:ext cx="5183188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par PhotoAuthor est fournie sous licence CCYYSA.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75C1F68-9755-30C7-A074-E0AB980353F0}"/>
              </a:ext>
            </a:extLst>
          </p:cNvPr>
          <p:cNvSpPr txBox="1"/>
          <p:nvPr/>
        </p:nvSpPr>
        <p:spPr>
          <a:xfrm>
            <a:off x="6469063" y="6122988"/>
            <a:ext cx="4589462" cy="31750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r>
              <a:rPr lang="en-US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13758288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98874D-0CC6-F305-E124-9DC444499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ia</a:t>
            </a:r>
            <a:r>
              <a:rPr lang="fr-FR" dirty="0"/>
              <a:t> à haut risque - régime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A83499-35BE-9F57-7C04-1DB23962D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F8B35C-761C-DB7D-A722-E2868C9A6826}"/>
              </a:ext>
            </a:extLst>
          </p:cNvPr>
          <p:cNvSpPr txBox="1"/>
          <p:nvPr/>
        </p:nvSpPr>
        <p:spPr>
          <a:xfrm>
            <a:off x="1420835" y="1800284"/>
            <a:ext cx="990599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Analyse des risques raisonnablement prévisibles, tests préalables (art. 9)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« Gouvernance des données » (art. 10)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Transparence (art. 13)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Contrôle humain proportionné (art. 14)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Exactitude et robustesse (art. 15)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800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067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458683-25AB-E6F5-67A5-C3A31EA2E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"certains systèmes </a:t>
            </a:r>
            <a:r>
              <a:rPr lang="fr-FR" dirty="0" err="1"/>
              <a:t>d'ia</a:t>
            </a:r>
            <a:r>
              <a:rPr lang="fr-FR" dirty="0"/>
              <a:t>" - chapitre 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1772ED0-3103-E89F-D57E-512CE284EB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Hotlines artificielles</a:t>
            </a:r>
          </a:p>
        </p:txBody>
      </p:sp>
      <p:pic>
        <p:nvPicPr>
          <p:cNvPr id="9" name="Espace réservé du contenu 8" descr="Senioren">
            <a:extLst>
              <a:ext uri="{FF2B5EF4-FFF2-40B4-BE49-F238E27FC236}">
                <a16:creationId xmlns:a16="http://schemas.microsoft.com/office/drawing/2014/main" id="{AA209E02-821F-FA67-F232-B995635A4AD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9788" y="2949129"/>
            <a:ext cx="5157787" cy="2901255"/>
          </a:xfrm>
        </p:spPr>
      </p:pic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D76FB302-4F17-3F94-0AD1-6B8FC8E8CA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r-FR" dirty="0" err="1"/>
              <a:t>Deepfakes</a:t>
            </a:r>
            <a:r>
              <a:rPr lang="fr-FR" dirty="0"/>
              <a:t>...</a:t>
            </a:r>
          </a:p>
        </p:txBody>
      </p:sp>
      <p:pic>
        <p:nvPicPr>
          <p:cNvPr id="10" name="Espace réservé du contenu 9" descr="Une image contenant Visage humain, collage, capture d’écran, personne&#10;&#10;Description générée automatiquement">
            <a:extLst>
              <a:ext uri="{FF2B5EF4-FFF2-40B4-BE49-F238E27FC236}">
                <a16:creationId xmlns:a16="http://schemas.microsoft.com/office/drawing/2014/main" id="{57DBDB5B-06AD-C5AB-CD6F-8B84C92DD57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172200" y="2941985"/>
            <a:ext cx="5183188" cy="2915543"/>
          </a:xfr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64FD83-444D-8046-755D-AF9C2F95B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0C1C54C-75AA-AAAD-BC53-C4F581347BE0}"/>
              </a:ext>
            </a:extLst>
          </p:cNvPr>
          <p:cNvSpPr txBox="1"/>
          <p:nvPr/>
        </p:nvSpPr>
        <p:spPr>
          <a:xfrm>
            <a:off x="6172200" y="5857875"/>
            <a:ext cx="5183188" cy="317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en-US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2677559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Straight Connector 14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16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18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20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2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4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A3B6404-C37D-4FE3-8124-9FC5ECE56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39D28384-B05F-A243-D847-9928C3332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88" y="533400"/>
            <a:ext cx="4493885" cy="36142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IA à usage général - chapitre 5</a:t>
            </a:r>
          </a:p>
        </p:txBody>
      </p:sp>
      <p:cxnSp>
        <p:nvCxnSpPr>
          <p:cNvPr id="44" name="Straight Connector 30">
            <a:extLst>
              <a:ext uri="{FF2B5EF4-FFF2-40B4-BE49-F238E27FC236}">
                <a16:creationId xmlns:a16="http://schemas.microsoft.com/office/drawing/2014/main" id="{B42E889C-BF1F-40B2-86C2-92153DB7E6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8034" y="0"/>
            <a:ext cx="6553966" cy="354261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32">
            <a:extLst>
              <a:ext uri="{FF2B5EF4-FFF2-40B4-BE49-F238E27FC236}">
                <a16:creationId xmlns:a16="http://schemas.microsoft.com/office/drawing/2014/main" id="{8557940A-71CE-48E1-BD71-2BEF15613C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851108" y="4783369"/>
            <a:ext cx="5340893" cy="207463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777C915-01E5-4C85-B3BF-7BF7CC3FE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0021640" y="0"/>
            <a:ext cx="1268175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couteau, arme, outil, Lame&#10;&#10;Description générée automatiquement">
            <a:extLst>
              <a:ext uri="{FF2B5EF4-FFF2-40B4-BE49-F238E27FC236}">
                <a16:creationId xmlns:a16="http://schemas.microsoft.com/office/drawing/2014/main" id="{D6EF357E-D8AA-3524-1BC3-431B4BAEE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68328" y="757391"/>
            <a:ext cx="6391555" cy="4753745"/>
          </a:xfrm>
          <a:prstGeom prst="rect">
            <a:avLst/>
          </a:prstGeom>
        </p:spPr>
      </p:pic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5F2C6C96-67E8-E141-2D8D-EE5581103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C4B727E-FF7D-0C27-BF76-E83EDACB9CB6}"/>
              </a:ext>
            </a:extLst>
          </p:cNvPr>
          <p:cNvSpPr txBox="1"/>
          <p:nvPr/>
        </p:nvSpPr>
        <p:spPr>
          <a:xfrm>
            <a:off x="8451011" y="6396577"/>
            <a:ext cx="36576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100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3265824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32718-615D-445E-861C-ADF040C4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rtlCol="0"/>
          <a:lstStyle/>
          <a:p>
            <a:pPr algn="ctr" rtl="0"/>
            <a:r>
              <a:rPr lang="fr" dirty="0"/>
              <a:t>Merci pour votre attention</a:t>
            </a:r>
          </a:p>
        </p:txBody>
      </p:sp>
      <p:pic>
        <p:nvPicPr>
          <p:cNvPr id="6" name="Espace réservé d’image 5">
            <a:extLst>
              <a:ext uri="{FF2B5EF4-FFF2-40B4-BE49-F238E27FC236}">
                <a16:creationId xmlns:a16="http://schemas.microsoft.com/office/drawing/2014/main" id="{610B39E1-AAA7-4199-8B7C-D12DD364E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/>
        </p:blipFill>
        <p:spPr>
          <a:xfrm>
            <a:off x="0" y="-2017"/>
            <a:ext cx="4966447" cy="6835539"/>
          </a:xfrm>
        </p:spPr>
      </p:pic>
      <p:sp>
        <p:nvSpPr>
          <p:cNvPr id="35" name="Espace réservé du pied de page 2">
            <a:extLst>
              <a:ext uri="{FF2B5EF4-FFF2-40B4-BE49-F238E27FC236}">
                <a16:creationId xmlns:a16="http://schemas.microsoft.com/office/drawing/2014/main" id="{B7DBC9F7-37C7-4A2D-ACBC-EBDA35886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2822797" cy="365125"/>
          </a:xfrm>
        </p:spPr>
        <p:txBody>
          <a:bodyPr rtlCol="0">
            <a:normAutofit fontScale="92500" lnSpcReduction="20000"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137E6E0-B242-46D9-ABE6-B318CABC45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 rtl="0"/>
            <a:endParaRPr lang="fr" sz="4400" dirty="0">
              <a:hlinkClick r:id="rId3"/>
            </a:endParaRPr>
          </a:p>
          <a:p>
            <a:pPr algn="ctr" rtl="0"/>
            <a:r>
              <a:rPr lang="fr" sz="4400" dirty="0">
                <a:hlinkClick r:id="rId3"/>
              </a:rPr>
              <a:t>www.enetter.fr</a:t>
            </a:r>
            <a:endParaRPr lang="fr" sz="4400" dirty="0"/>
          </a:p>
          <a:p>
            <a:pPr algn="ctr" rtl="0"/>
            <a:endParaRPr lang="fr" sz="4400" dirty="0"/>
          </a:p>
          <a:p>
            <a:pPr algn="ctr" rtl="0"/>
            <a:r>
              <a:rPr lang="fr" sz="4400" dirty="0"/>
              <a:t>« contact »</a:t>
            </a:r>
          </a:p>
        </p:txBody>
      </p:sp>
    </p:spTree>
    <p:extLst>
      <p:ext uri="{BB962C8B-B14F-4D97-AF65-F5344CB8AC3E}">
        <p14:creationId xmlns:p14="http://schemas.microsoft.com/office/powerpoint/2010/main" val="3043070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2B78D151-52A1-46B3-8374-570DA802E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D9BE00C-69E3-4C14-B043-39A0CBD94C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7660371" cy="92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417168A6-F6FD-4D49-BD0E-99C81A86E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-10457"/>
            <a:ext cx="1143001" cy="504648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re 6">
            <a:extLst>
              <a:ext uri="{FF2B5EF4-FFF2-40B4-BE49-F238E27FC236}">
                <a16:creationId xmlns:a16="http://schemas.microsoft.com/office/drawing/2014/main" id="{B646B5AE-3DCF-CABF-95FC-D9B3BF329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844" y="1122363"/>
            <a:ext cx="5468019" cy="302530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i="1" kern="1200" cap="all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Des machines à décider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703D87C-41E4-40AE-98D9-D2E31F361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502104" y="4608334"/>
            <a:ext cx="3689896" cy="2249666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1D7B624A-E438-43AA-99EF-F2FF3D6A97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028123" y="0"/>
            <a:ext cx="1348638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Média en ligne 12">
            <a:hlinkClick r:id="" action="ppaction://media"/>
            <a:extLst>
              <a:ext uri="{FF2B5EF4-FFF2-40B4-BE49-F238E27FC236}">
                <a16:creationId xmlns:a16="http://schemas.microsoft.com/office/drawing/2014/main" id="{BA951C2A-514C-9E1D-2002-FDF07EC8143C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214111" y="645199"/>
            <a:ext cx="4444489" cy="2511136"/>
          </a:xfrm>
          <a:prstGeom prst="rect">
            <a:avLst/>
          </a:prstGeom>
        </p:spPr>
      </p:pic>
      <p:pic>
        <p:nvPicPr>
          <p:cNvPr id="18" name="Image 4" descr="Une image contenant texte, personne, portant&#10;&#10;Description générée automatiquement">
            <a:extLst>
              <a:ext uri="{FF2B5EF4-FFF2-40B4-BE49-F238E27FC236}">
                <a16:creationId xmlns:a16="http://schemas.microsoft.com/office/drawing/2014/main" id="{5BA5F967-5586-A38D-33DA-7CB6A5CCBD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214111" y="3846111"/>
            <a:ext cx="4444489" cy="2222244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878E4E5-5C7D-3664-326C-76532CDA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 dirty="0">
                <a:latin typeface="+mj-lt"/>
                <a:ea typeface="+mn-ea"/>
                <a:cs typeface="+mn-cs"/>
              </a:rPr>
              <a:t>Droit </a:t>
            </a:r>
            <a:r>
              <a:rPr lang="en-US" dirty="0" err="1"/>
              <a:t>européen</a:t>
            </a:r>
            <a:r>
              <a:rPr lang="en-US" dirty="0"/>
              <a:t> de </a:t>
            </a:r>
            <a:r>
              <a:rPr lang="en-US" dirty="0" err="1"/>
              <a:t>l'IA</a:t>
            </a:r>
            <a:r>
              <a:rPr lang="en-US" dirty="0"/>
              <a:t> – INSP – 13 </a:t>
            </a:r>
            <a:r>
              <a:rPr lang="en-US" dirty="0" err="1"/>
              <a:t>septembre</a:t>
            </a:r>
            <a:r>
              <a:rPr lang="en-US" dirty="0"/>
              <a:t> 2024</a:t>
            </a:r>
            <a:endParaRPr lang="en-US" b="1" kern="1200" spc="30" baseline="0" dirty="0">
              <a:latin typeface="+mj-lt"/>
              <a:ea typeface="+mn-ea"/>
              <a:cs typeface="+mn-cs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6E2455B-9258-D100-C51E-FA33B34AA78A}"/>
              </a:ext>
            </a:extLst>
          </p:cNvPr>
          <p:cNvSpPr txBox="1"/>
          <p:nvPr/>
        </p:nvSpPr>
        <p:spPr>
          <a:xfrm>
            <a:off x="9821238" y="5868300"/>
            <a:ext cx="1837362" cy="200055"/>
          </a:xfrm>
          <a:prstGeom prst="rect">
            <a:avLst/>
          </a:prstGeom>
          <a:solidFill>
            <a:srgbClr val="000000"/>
          </a:solidFill>
        </p:spPr>
        <p:txBody>
          <a:bodyPr wrap="none" lIns="91440" tIns="45720" rIns="91440" bIns="45720" anchor="t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Cette photo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est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 err="1">
                <a:solidFill>
                  <a:srgbClr val="FFFFFF"/>
                </a:solidFill>
              </a:rPr>
              <a:t>fournie</a:t>
            </a:r>
            <a:r>
              <a:rPr lang="en-US" sz="700">
                <a:solidFill>
                  <a:srgbClr val="FFFFFF"/>
                </a:solidFill>
              </a:rPr>
              <a:t> sous </a:t>
            </a:r>
            <a:r>
              <a:rPr lang="en-US" sz="700" err="1">
                <a:solidFill>
                  <a:srgbClr val="FFFFFF"/>
                </a:solidFill>
              </a:rPr>
              <a:t>licence</a:t>
            </a:r>
            <a:r>
              <a:rPr lang="en-US" sz="700">
                <a:solidFill>
                  <a:srgbClr val="FFFFFF"/>
                </a:solidFill>
              </a:rPr>
              <a:t> </a:t>
            </a:r>
            <a:r>
              <a:rPr lang="en-US" sz="700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>
                <a:solidFill>
                  <a:srgbClr val="FFFFFF"/>
                </a:solidFill>
              </a:rPr>
              <a:t>.</a:t>
            </a:r>
            <a:endParaRPr lang="fr-F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7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2096EABF-579F-4307-8952-04905085F4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5CC2F2-6B82-F09C-06B4-0E1613ACC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923"/>
          <a:stretch/>
        </p:blipFill>
        <p:spPr>
          <a:xfrm>
            <a:off x="-33559" y="-3643"/>
            <a:ext cx="12225558" cy="6861643"/>
          </a:xfrm>
          <a:prstGeom prst="rect">
            <a:avLst/>
          </a:prstGeom>
        </p:spPr>
      </p:pic>
      <p:sp>
        <p:nvSpPr>
          <p:cNvPr id="103" name="Rectangle 23">
            <a:extLst>
              <a:ext uri="{FF2B5EF4-FFF2-40B4-BE49-F238E27FC236}">
                <a16:creationId xmlns:a16="http://schemas.microsoft.com/office/drawing/2014/main" id="{233D9D3E-2FB8-42AA-B5E5-1EAB4DA920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3556" y="-14280"/>
            <a:ext cx="4615080" cy="687227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2240216 w 5664007"/>
              <a:gd name="connsiteY0" fmla="*/ 0 h 6857998"/>
              <a:gd name="connsiteX1" fmla="*/ 5664007 w 5664007"/>
              <a:gd name="connsiteY1" fmla="*/ 0 h 6857998"/>
              <a:gd name="connsiteX2" fmla="*/ 5664007 w 5664007"/>
              <a:gd name="connsiteY2" fmla="*/ 6857998 h 6857998"/>
              <a:gd name="connsiteX3" fmla="*/ 0 w 5664007"/>
              <a:gd name="connsiteY3" fmla="*/ 6846045 h 6857998"/>
              <a:gd name="connsiteX4" fmla="*/ 2240216 w 5664007"/>
              <a:gd name="connsiteY4" fmla="*/ 0 h 6857998"/>
              <a:gd name="connsiteX0" fmla="*/ 2170935 w 5594726"/>
              <a:gd name="connsiteY0" fmla="*/ 0 h 6865085"/>
              <a:gd name="connsiteX1" fmla="*/ 5594726 w 5594726"/>
              <a:gd name="connsiteY1" fmla="*/ 0 h 6865085"/>
              <a:gd name="connsiteX2" fmla="*/ 5594726 w 5594726"/>
              <a:gd name="connsiteY2" fmla="*/ 6857998 h 6865085"/>
              <a:gd name="connsiteX3" fmla="*/ 0 w 5594726"/>
              <a:gd name="connsiteY3" fmla="*/ 6865085 h 6865085"/>
              <a:gd name="connsiteX4" fmla="*/ 2170935 w 5594726"/>
              <a:gd name="connsiteY4" fmla="*/ 0 h 6865085"/>
              <a:gd name="connsiteX0" fmla="*/ 2170935 w 5594726"/>
              <a:gd name="connsiteY0" fmla="*/ 0 h 6868625"/>
              <a:gd name="connsiteX1" fmla="*/ 5594726 w 5594726"/>
              <a:gd name="connsiteY1" fmla="*/ 0 h 6868625"/>
              <a:gd name="connsiteX2" fmla="*/ 5594726 w 5594726"/>
              <a:gd name="connsiteY2" fmla="*/ 6868625 h 6868625"/>
              <a:gd name="connsiteX3" fmla="*/ 0 w 5594726"/>
              <a:gd name="connsiteY3" fmla="*/ 6865085 h 6868625"/>
              <a:gd name="connsiteX4" fmla="*/ 2170935 w 5594726"/>
              <a:gd name="connsiteY4" fmla="*/ 0 h 686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94726" h="6868625">
                <a:moveTo>
                  <a:pt x="2170935" y="0"/>
                </a:moveTo>
                <a:lnTo>
                  <a:pt x="5594726" y="0"/>
                </a:lnTo>
                <a:lnTo>
                  <a:pt x="5594726" y="6868625"/>
                </a:lnTo>
                <a:lnTo>
                  <a:pt x="0" y="6865085"/>
                </a:lnTo>
                <a:lnTo>
                  <a:pt x="2170935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48822DC-02F0-3AA0-AAA4-2A6187294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1040003"/>
            <a:ext cx="3281149" cy="31501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i="1" kern="1200" cap="all" baseline="0" dirty="0">
                <a:latin typeface="+mj-lt"/>
                <a:ea typeface="+mj-ea"/>
                <a:cs typeface="+mj-cs"/>
              </a:rPr>
              <a:t>Première </a:t>
            </a:r>
            <a:r>
              <a:rPr lang="en-US" sz="4000" i="1" kern="1200" cap="all" baseline="0" dirty="0" err="1">
                <a:latin typeface="+mj-lt"/>
                <a:ea typeface="+mj-ea"/>
                <a:cs typeface="+mj-cs"/>
              </a:rPr>
              <a:t>partie</a:t>
            </a:r>
            <a:r>
              <a:rPr lang="en-US" sz="4000" i="1" kern="1200" cap="all" baseline="0" dirty="0">
                <a:latin typeface="+mj-lt"/>
                <a:ea typeface="+mj-ea"/>
                <a:cs typeface="+mj-cs"/>
              </a:rPr>
              <a:t> –</a:t>
            </a:r>
            <a:r>
              <a:rPr lang="en-US" sz="4000" dirty="0"/>
              <a:t> 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le </a:t>
            </a:r>
            <a:r>
              <a:rPr lang="en-US" sz="4000" i="1" kern="1200" cap="all" baseline="0" dirty="0">
                <a:latin typeface="+mj-lt"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RGPD</a:t>
            </a:r>
            <a:endParaRPr lang="en-US" sz="4000" i="1" kern="1200" cap="all" baseline="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5647376-7F48-4E4A-0A6F-5B1D1B36F696}"/>
              </a:ext>
            </a:extLst>
          </p:cNvPr>
          <p:cNvSpPr txBox="1"/>
          <p:nvPr/>
        </p:nvSpPr>
        <p:spPr>
          <a:xfrm>
            <a:off x="502732" y="4240404"/>
            <a:ext cx="2454227" cy="15775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1000"/>
              </a:spcBef>
              <a:buSzPct val="80000"/>
            </a:pPr>
            <a:r>
              <a:rPr lang="en-US" sz="800" b="1" cap="all" spc="300" err="1">
                <a:solidFill>
                  <a:schemeClr val="tx2"/>
                </a:solidFill>
              </a:rPr>
              <a:t>ThePhoto</a:t>
            </a:r>
            <a:r>
              <a:rPr lang="en-US" sz="800" b="1" cap="all" spc="300" dirty="0">
                <a:solidFill>
                  <a:schemeClr val="tx2"/>
                </a:solidFill>
              </a:rPr>
              <a:t> par </a:t>
            </a:r>
            <a:r>
              <a:rPr lang="en-US" sz="800" b="1" cap="all" spc="300" err="1">
                <a:solidFill>
                  <a:schemeClr val="tx2"/>
                </a:solidFill>
              </a:rPr>
              <a:t>PhotoAuthor</a:t>
            </a:r>
            <a:r>
              <a:rPr lang="en-US" sz="800" b="1" cap="all" spc="300" dirty="0">
                <a:solidFill>
                  <a:schemeClr val="tx2"/>
                </a:solidFill>
              </a:rPr>
              <a:t> </a:t>
            </a:r>
            <a:r>
              <a:rPr lang="en-US" sz="800" b="1" cap="all" spc="300" err="1">
                <a:solidFill>
                  <a:schemeClr val="tx2"/>
                </a:solidFill>
              </a:rPr>
              <a:t>est</a:t>
            </a:r>
            <a:r>
              <a:rPr lang="en-US" sz="800" b="1" cap="all" spc="300" dirty="0">
                <a:solidFill>
                  <a:schemeClr val="tx2"/>
                </a:solidFill>
              </a:rPr>
              <a:t> </a:t>
            </a:r>
            <a:r>
              <a:rPr lang="en-US" sz="800" b="1" cap="all" spc="300" err="1">
                <a:solidFill>
                  <a:schemeClr val="tx2"/>
                </a:solidFill>
              </a:rPr>
              <a:t>fournie</a:t>
            </a:r>
            <a:r>
              <a:rPr lang="en-US" sz="800" b="1" cap="all" spc="300" dirty="0">
                <a:solidFill>
                  <a:schemeClr val="tx2"/>
                </a:solidFill>
              </a:rPr>
              <a:t> sous </a:t>
            </a:r>
            <a:r>
              <a:rPr lang="en-US" sz="800" b="1" cap="all" spc="300" err="1">
                <a:solidFill>
                  <a:schemeClr val="tx2"/>
                </a:solidFill>
              </a:rPr>
              <a:t>licence</a:t>
            </a:r>
            <a:r>
              <a:rPr lang="en-US" sz="800" b="1" cap="all" spc="300" dirty="0">
                <a:solidFill>
                  <a:schemeClr val="tx2"/>
                </a:solidFill>
              </a:rPr>
              <a:t> CCYYSA.</a:t>
            </a:r>
          </a:p>
        </p:txBody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69FBE6D3-8499-4BE7-8C12-1BA9F0150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A3B1FAA-36C8-170A-0EC5-1DC255D2D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E35C1B90-3208-4854-BFDE-310A02639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BFB20B9B-B58D-4A05-87A2-6F8C78BD7C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18CC7CE6-73AD-436F-BC95-066CC9506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192C383-6990-4C74-A5FF-EAB4A1EA2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B3148CF8-2D3B-E5CB-8E67-8C569E97D68F}"/>
              </a:ext>
            </a:extLst>
          </p:cNvPr>
          <p:cNvSpPr txBox="1"/>
          <p:nvPr/>
        </p:nvSpPr>
        <p:spPr>
          <a:xfrm>
            <a:off x="0" y="6858000"/>
            <a:ext cx="12192000" cy="3175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/>
              <a:t>ThePhoto par PhotoAuthor est fournie sous licence CCYYSA.</a:t>
            </a:r>
          </a:p>
        </p:txBody>
      </p:sp>
    </p:spTree>
    <p:extLst>
      <p:ext uri="{BB962C8B-B14F-4D97-AF65-F5344CB8AC3E}">
        <p14:creationId xmlns:p14="http://schemas.microsoft.com/office/powerpoint/2010/main" val="318400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A1115A-3414-C1BD-602E-C3F46C600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5189" y="461514"/>
            <a:ext cx="6484189" cy="1382156"/>
          </a:xfrm>
        </p:spPr>
        <p:txBody>
          <a:bodyPr/>
          <a:lstStyle/>
          <a:p>
            <a:r>
              <a:rPr lang="fr-FR" dirty="0"/>
              <a:t>A - Au stade de la collecte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90965D3-5480-FE52-17C2-6B3A5694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6CCBBB8-1F73-5053-1A14-CC217624D685}"/>
              </a:ext>
            </a:extLst>
          </p:cNvPr>
          <p:cNvSpPr txBox="1"/>
          <p:nvPr/>
        </p:nvSpPr>
        <p:spPr>
          <a:xfrm>
            <a:off x="3605898" y="1720489"/>
            <a:ext cx="538107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4000" dirty="0">
                <a:hlinkClick r:id="rId2"/>
              </a:rPr>
              <a:t>Le principe de minimisation</a:t>
            </a:r>
            <a:endParaRPr lang="fr-FR" sz="4000"/>
          </a:p>
        </p:txBody>
      </p:sp>
      <p:pic>
        <p:nvPicPr>
          <p:cNvPr id="5" name="Image 4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1FF78283-F79A-0898-D86F-A598D1890A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2118" t="-23996" r="110353" b="35366"/>
          <a:stretch/>
        </p:blipFill>
        <p:spPr>
          <a:xfrm>
            <a:off x="461203" y="2609953"/>
            <a:ext cx="1936386" cy="2085226"/>
          </a:xfrm>
          <a:prstGeom prst="rect">
            <a:avLst/>
          </a:prstGeom>
        </p:spPr>
      </p:pic>
      <p:pic>
        <p:nvPicPr>
          <p:cNvPr id="6" name="Image 5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61274FB6-33AB-8438-BF9D-0B7D4BBF37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2660" r="-3191" b="-8257"/>
          <a:stretch/>
        </p:blipFill>
        <p:spPr>
          <a:xfrm>
            <a:off x="2027208" y="2870864"/>
            <a:ext cx="8598503" cy="338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3995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C735DF-B755-6E4E-5E56-863CA619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6273" y="221674"/>
            <a:ext cx="6627091" cy="1382156"/>
          </a:xfrm>
        </p:spPr>
        <p:txBody>
          <a:bodyPr/>
          <a:lstStyle/>
          <a:p>
            <a:r>
              <a:rPr lang="fr-FR" dirty="0"/>
              <a:t>A – Au stade de la collecte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8164E25-C1DA-1933-CF45-510952207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fr-FR"/>
              <a:t>Droit européen de l'IA – INSP – 13 septembre 2024</a:t>
            </a:r>
            <a:endParaRPr lang="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8C9EF6-97AE-D18F-E7CD-0AC119AFEC17}"/>
              </a:ext>
            </a:extLst>
          </p:cNvPr>
          <p:cNvSpPr txBox="1"/>
          <p:nvPr/>
        </p:nvSpPr>
        <p:spPr>
          <a:xfrm>
            <a:off x="2361398" y="1608587"/>
            <a:ext cx="746543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hlinkClick r:id="rId2"/>
              </a:rPr>
              <a:t>La recherche d'une base légale adéquate</a:t>
            </a:r>
            <a:endParaRPr lang="fr-FR" sz="360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73CDC00-C5AB-4C43-9504-51A528963A60}"/>
              </a:ext>
            </a:extLst>
          </p:cNvPr>
          <p:cNvSpPr txBox="1"/>
          <p:nvPr/>
        </p:nvSpPr>
        <p:spPr>
          <a:xfrm>
            <a:off x="3045407" y="5457701"/>
            <a:ext cx="598478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sz="3600" dirty="0">
                <a:hlinkClick r:id="rId3"/>
              </a:rPr>
              <a:t>L'apport des fiches IA de la CNIL</a:t>
            </a:r>
            <a:endParaRPr lang="fr-FR" sz="3600"/>
          </a:p>
        </p:txBody>
      </p:sp>
      <p:pic>
        <p:nvPicPr>
          <p:cNvPr id="9" name="Image 8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D77F3A63-70D0-58E6-151E-D771DC207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0273" y="2355195"/>
            <a:ext cx="6096000" cy="27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800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52B717E-679E-41A4-B95A-8F7DFAD3F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23">
            <a:extLst>
              <a:ext uri="{FF2B5EF4-FFF2-40B4-BE49-F238E27FC236}">
                <a16:creationId xmlns:a16="http://schemas.microsoft.com/office/drawing/2014/main" id="{0B0EB278-F8C7-43AD-BCE2-A2F4D98C4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-1"/>
            <a:ext cx="7960944" cy="6859759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3837993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3837993 w 6125882"/>
              <a:gd name="connsiteY4" fmla="*/ 0 h 6857998"/>
              <a:gd name="connsiteX0" fmla="*/ 3244301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244301 w 6125882"/>
              <a:gd name="connsiteY4" fmla="*/ 0 h 6868949"/>
              <a:gd name="connsiteX0" fmla="*/ 3010169 w 6125882"/>
              <a:gd name="connsiteY0" fmla="*/ 0 h 6868949"/>
              <a:gd name="connsiteX1" fmla="*/ 6125882 w 6125882"/>
              <a:gd name="connsiteY1" fmla="*/ 10951 h 6868949"/>
              <a:gd name="connsiteX2" fmla="*/ 6125882 w 6125882"/>
              <a:gd name="connsiteY2" fmla="*/ 6868949 h 6868949"/>
              <a:gd name="connsiteX3" fmla="*/ 0 w 6125882"/>
              <a:gd name="connsiteY3" fmla="*/ 6856996 h 6868949"/>
              <a:gd name="connsiteX4" fmla="*/ 3010169 w 6125882"/>
              <a:gd name="connsiteY4" fmla="*/ 0 h 6868949"/>
              <a:gd name="connsiteX0" fmla="*/ 2951635 w 6067348"/>
              <a:gd name="connsiteY0" fmla="*/ 0 h 6868949"/>
              <a:gd name="connsiteX1" fmla="*/ 6067348 w 6067348"/>
              <a:gd name="connsiteY1" fmla="*/ 10951 h 6868949"/>
              <a:gd name="connsiteX2" fmla="*/ 6067348 w 6067348"/>
              <a:gd name="connsiteY2" fmla="*/ 6868949 h 6868949"/>
              <a:gd name="connsiteX3" fmla="*/ 0 w 6067348"/>
              <a:gd name="connsiteY3" fmla="*/ 6867946 h 6868949"/>
              <a:gd name="connsiteX4" fmla="*/ 2951635 w 6067348"/>
              <a:gd name="connsiteY4" fmla="*/ 0 h 6868949"/>
              <a:gd name="connsiteX0" fmla="*/ 2762929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762929 w 6067348"/>
              <a:gd name="connsiteY4" fmla="*/ 0 h 6859759"/>
              <a:gd name="connsiteX0" fmla="*/ 2675315 w 6067348"/>
              <a:gd name="connsiteY0" fmla="*/ 0 h 6859759"/>
              <a:gd name="connsiteX1" fmla="*/ 6067348 w 6067348"/>
              <a:gd name="connsiteY1" fmla="*/ 1761 h 6859759"/>
              <a:gd name="connsiteX2" fmla="*/ 6067348 w 6067348"/>
              <a:gd name="connsiteY2" fmla="*/ 6859759 h 6859759"/>
              <a:gd name="connsiteX3" fmla="*/ 0 w 6067348"/>
              <a:gd name="connsiteY3" fmla="*/ 6858756 h 6859759"/>
              <a:gd name="connsiteX4" fmla="*/ 2675315 w 6067348"/>
              <a:gd name="connsiteY4" fmla="*/ 0 h 6859759"/>
              <a:gd name="connsiteX0" fmla="*/ 2446171 w 5838204"/>
              <a:gd name="connsiteY0" fmla="*/ 0 h 6859759"/>
              <a:gd name="connsiteX1" fmla="*/ 5838204 w 5838204"/>
              <a:gd name="connsiteY1" fmla="*/ 1761 h 6859759"/>
              <a:gd name="connsiteX2" fmla="*/ 5838204 w 5838204"/>
              <a:gd name="connsiteY2" fmla="*/ 6859759 h 6859759"/>
              <a:gd name="connsiteX3" fmla="*/ 0 w 5838204"/>
              <a:gd name="connsiteY3" fmla="*/ 6858756 h 6859759"/>
              <a:gd name="connsiteX4" fmla="*/ 2446171 w 5838204"/>
              <a:gd name="connsiteY4" fmla="*/ 0 h 6859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8204" h="6859759">
                <a:moveTo>
                  <a:pt x="2446171" y="0"/>
                </a:moveTo>
                <a:lnTo>
                  <a:pt x="5838204" y="1761"/>
                </a:lnTo>
                <a:lnTo>
                  <a:pt x="5838204" y="6859759"/>
                </a:lnTo>
                <a:lnTo>
                  <a:pt x="0" y="6858756"/>
                </a:lnTo>
                <a:lnTo>
                  <a:pt x="2446171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225E96AC-0615-D641-B8B3-CA50D41EB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50" y="541964"/>
            <a:ext cx="4768938" cy="38186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/>
              <a:t>B – Au </a:t>
            </a:r>
            <a:r>
              <a:rPr lang="en-US" sz="4200" dirty="0" err="1"/>
              <a:t>stade</a:t>
            </a:r>
            <a:r>
              <a:rPr lang="en-US" sz="4200" dirty="0"/>
              <a:t> de </a:t>
            </a:r>
            <a:r>
              <a:rPr lang="en-US" sz="4200" dirty="0" err="1"/>
              <a:t>l'exploitation</a:t>
            </a: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0A7A0AD-25ED-4137-AA04-A0E36CAA8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1187" y="10631"/>
            <a:ext cx="876073" cy="68580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186F20B-6445-4368-B022-F9EABF15A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9307961" y="640726"/>
            <a:ext cx="2884039" cy="6217274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99F97BBF-9EBF-4BEE-B39C-E6C666941D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34086" y="0"/>
            <a:ext cx="2757914" cy="142520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Média en ligne 3" title="The Good Place - How Your Life Is Scored (Episode Highlight)">
            <a:hlinkClick r:id="" action="ppaction://media"/>
            <a:extLst>
              <a:ext uri="{FF2B5EF4-FFF2-40B4-BE49-F238E27FC236}">
                <a16:creationId xmlns:a16="http://schemas.microsoft.com/office/drawing/2014/main" id="{257C4FAE-21AC-EFF2-DFBE-29022BC232F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096000" y="1861847"/>
            <a:ext cx="5562600" cy="3142869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FFB4452-B9A1-F997-97CC-624EBE7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</p:spTree>
    <p:extLst>
      <p:ext uri="{BB962C8B-B14F-4D97-AF65-F5344CB8AC3E}">
        <p14:creationId xmlns:p14="http://schemas.microsoft.com/office/powerpoint/2010/main" val="3547723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7F430E9F-3B61-4A75-9A34-1EF839CC7C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5A93CC3-99AA-471D-9142-5BD2235D6A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3"/>
            <a:ext cx="12192000" cy="20089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D5A1EFF-2E6F-4210-A283-AF9BE5B07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4C9A7BB-4074-4704-B5B6-B526355DF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78117" y="0"/>
            <a:ext cx="340591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D5622E3-2C65-496F-9C3F-CBEE21924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1299548"/>
            <a:ext cx="1769035" cy="69557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ED111D-3746-4B9C-AEE8-7AB8346701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1150" y="1171094"/>
            <a:ext cx="4860850" cy="8240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5AE1D3C-1EF9-4A89-B613-EE7B789102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968704" y="0"/>
            <a:ext cx="2147217" cy="199511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>
            <a:extLst>
              <a:ext uri="{FF2B5EF4-FFF2-40B4-BE49-F238E27FC236}">
                <a16:creationId xmlns:a16="http://schemas.microsoft.com/office/drawing/2014/main" id="{5DEEAF30-1899-B4F7-63AE-3CA80FFB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53" y="497395"/>
            <a:ext cx="10064376" cy="12297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100" dirty="0"/>
              <a:t>B – Au </a:t>
            </a:r>
            <a:r>
              <a:rPr lang="en-US" sz="4100" dirty="0" err="1"/>
              <a:t>stade</a:t>
            </a:r>
            <a:r>
              <a:rPr lang="en-US" sz="4100" dirty="0"/>
              <a:t> de </a:t>
            </a:r>
            <a:r>
              <a:rPr lang="en-US" sz="4100" dirty="0" err="1"/>
              <a:t>l'exploitation</a:t>
            </a:r>
            <a:r>
              <a:rPr lang="en-US" sz="4100" dirty="0"/>
              <a:t> : </a:t>
            </a:r>
            <a:r>
              <a:rPr lang="en-US" sz="4100" dirty="0">
                <a:hlinkClick r:id="rId2"/>
              </a:rPr>
              <a:t>l’article 22</a:t>
            </a:r>
            <a:endParaRPr lang="en-US" sz="41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DE80A3F-530A-4181-887F-9AAF6DCBF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94353" y="-14436"/>
            <a:ext cx="239059" cy="200955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0DA9A2-C6DE-AC5F-B068-FBFADD50F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429" y="6398878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chemeClr val="tx2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  <p:graphicFrame>
        <p:nvGraphicFramePr>
          <p:cNvPr id="12" name="Diagramme 27">
            <a:extLst>
              <a:ext uri="{FF2B5EF4-FFF2-40B4-BE49-F238E27FC236}">
                <a16:creationId xmlns:a16="http://schemas.microsoft.com/office/drawing/2014/main" id="{47652733-E187-0EE6-7672-3336BAED6B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599610"/>
              </p:ext>
            </p:extLst>
          </p:nvPr>
        </p:nvGraphicFramePr>
        <p:xfrm>
          <a:off x="818708" y="2552700"/>
          <a:ext cx="10712302" cy="3503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816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D6309531-94CD-4CF6-AACE-80EC085E0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902810-DFEA-EEB4-1478-E133353AF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 dirty="0"/>
              <a:t>Zoom sur </a:t>
            </a:r>
            <a:r>
              <a:rPr lang="en-US" sz="3700" dirty="0" err="1"/>
              <a:t>l'exception</a:t>
            </a:r>
            <a:r>
              <a:rPr lang="en-US" sz="3700" dirty="0"/>
              <a:t> administrative</a:t>
            </a:r>
          </a:p>
        </p:txBody>
      </p:sp>
      <p:pic>
        <p:nvPicPr>
          <p:cNvPr id="6" name="Picture 5" descr="Anciens écrans d'ordinateurs">
            <a:extLst>
              <a:ext uri="{FF2B5EF4-FFF2-40B4-BE49-F238E27FC236}">
                <a16:creationId xmlns:a16="http://schemas.microsoft.com/office/drawing/2014/main" id="{80EDF86D-C8DC-9EB1-A2F4-B0267F0CE3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492" r="29819" b="9"/>
          <a:stretch/>
        </p:blipFill>
        <p:spPr>
          <a:xfrm>
            <a:off x="20" y="-7444"/>
            <a:ext cx="4966427" cy="6874330"/>
          </a:xfrm>
          <a:custGeom>
            <a:avLst/>
            <a:gdLst/>
            <a:ahLst/>
            <a:cxnLst/>
            <a:rect l="l" t="t" r="r" b="b"/>
            <a:pathLst>
              <a:path w="4966447" h="6874330">
                <a:moveTo>
                  <a:pt x="0" y="0"/>
                </a:moveTo>
                <a:lnTo>
                  <a:pt x="4966447" y="0"/>
                </a:lnTo>
                <a:lnTo>
                  <a:pt x="3355712" y="6874330"/>
                </a:lnTo>
                <a:lnTo>
                  <a:pt x="0" y="6874330"/>
                </a:lnTo>
                <a:close/>
              </a:path>
            </a:pathLst>
          </a:cu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46BDF2-1879-31A8-B3CB-DB6EB30C4DE7}"/>
              </a:ext>
            </a:extLst>
          </p:cNvPr>
          <p:cNvSpPr txBox="1"/>
          <p:nvPr/>
        </p:nvSpPr>
        <p:spPr>
          <a:xfrm>
            <a:off x="5146158" y="2301949"/>
            <a:ext cx="6238687" cy="402265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marL="285750"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 47</a:t>
            </a:r>
            <a:r>
              <a:rPr lang="en-US" sz="3600" dirty="0">
                <a:solidFill>
                  <a:schemeClr val="tx2"/>
                </a:solidFill>
              </a:rPr>
              <a:t> de la </a:t>
            </a:r>
            <a:r>
              <a:rPr lang="en-US" sz="3600" err="1">
                <a:solidFill>
                  <a:schemeClr val="tx2"/>
                </a:solidFill>
              </a:rPr>
              <a:t>loi</a:t>
            </a:r>
            <a:r>
              <a:rPr lang="en-US" sz="3600" dirty="0">
                <a:solidFill>
                  <a:schemeClr val="tx2"/>
                </a:solidFill>
              </a:rPr>
              <a:t> </a:t>
            </a:r>
            <a:r>
              <a:rPr lang="en-US" sz="3600" err="1">
                <a:solidFill>
                  <a:schemeClr val="tx2"/>
                </a:solidFill>
              </a:rPr>
              <a:t>informatique</a:t>
            </a:r>
            <a:r>
              <a:rPr lang="en-US" sz="3600" dirty="0">
                <a:solidFill>
                  <a:schemeClr val="tx2"/>
                </a:solidFill>
              </a:rPr>
              <a:t> et </a:t>
            </a:r>
            <a:r>
              <a:rPr lang="en-US" sz="3600" err="1">
                <a:solidFill>
                  <a:schemeClr val="tx2"/>
                </a:solidFill>
              </a:rPr>
              <a:t>libertés</a:t>
            </a:r>
          </a:p>
          <a:p>
            <a:pPr marL="285750"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tx2"/>
              </a:solidFill>
            </a:endParaRPr>
          </a:p>
          <a:p>
            <a:pPr marL="285750" indent="-2286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Article L. 311-3-1</a:t>
            </a:r>
            <a:r>
              <a:rPr lang="en-US" sz="3600" dirty="0">
                <a:solidFill>
                  <a:schemeClr val="tx2"/>
                </a:solidFill>
              </a:rPr>
              <a:t> du CRPA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DF8189B-0116-EA7B-EBA9-D0FA0673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9994" y="6321574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 dirty="0">
                <a:latin typeface="+mj-lt"/>
                <a:ea typeface="+mn-ea"/>
                <a:cs typeface="+mn-cs"/>
              </a:rPr>
              <a:t>Droit </a:t>
            </a:r>
            <a:r>
              <a:rPr lang="en-US" b="1" kern="1200" spc="30" baseline="0" dirty="0" err="1">
                <a:latin typeface="+mj-lt"/>
                <a:ea typeface="+mn-ea"/>
                <a:cs typeface="+mn-cs"/>
              </a:rPr>
              <a:t>européen</a:t>
            </a:r>
            <a:r>
              <a:rPr lang="en-US" b="1" kern="1200" spc="30" baseline="0" dirty="0">
                <a:latin typeface="+mj-lt"/>
                <a:ea typeface="+mn-ea"/>
                <a:cs typeface="+mn-cs"/>
              </a:rPr>
              <a:t> de </a:t>
            </a:r>
            <a:r>
              <a:rPr lang="en-US" b="1" kern="1200" spc="30" baseline="0" dirty="0" err="1">
                <a:latin typeface="+mj-lt"/>
                <a:ea typeface="+mn-ea"/>
                <a:cs typeface="+mn-cs"/>
              </a:rPr>
              <a:t>l'IA</a:t>
            </a:r>
            <a:r>
              <a:rPr lang="en-US" b="1" kern="1200" spc="30" baseline="0" dirty="0">
                <a:latin typeface="+mj-lt"/>
                <a:ea typeface="+mn-ea"/>
                <a:cs typeface="+mn-cs"/>
              </a:rPr>
              <a:t> – INSP – 13 </a:t>
            </a:r>
            <a:r>
              <a:rPr lang="en-US" b="1" kern="1200" spc="30" baseline="0" dirty="0" err="1">
                <a:latin typeface="+mj-lt"/>
                <a:ea typeface="+mn-ea"/>
                <a:cs typeface="+mn-cs"/>
              </a:rPr>
              <a:t>septembre</a:t>
            </a:r>
            <a:r>
              <a:rPr lang="en-US" b="1" kern="1200" spc="30" baseline="0" dirty="0">
                <a:latin typeface="+mj-lt"/>
                <a:ea typeface="+mn-ea"/>
                <a:cs typeface="+mn-cs"/>
              </a:rPr>
              <a:t> 2024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5BF611-D2A5-4454-8C47-95B0BC422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22579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436E0F2-A64B-471E-93C0-8DFE08CC57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C1E3AB1-2A8C-4607-9FAE-D8BDB28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6D66059-832F-40B6-A35F-F56C8F38A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15E2ED-7EA9-448D-83FA-54C3DF97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0595356-EABD-4767-AC9D-EA21FF115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8CD9F06-9628-469C-B788-A894E3E08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550A431-0B61-421B-B4B7-24C0CFF0F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5E4165CA-2930-4841-AFB7-DD41E95F2D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automate, dessin humoristique, robot, intérieur&#10;&#10;Description générée automatiquement">
            <a:extLst>
              <a:ext uri="{FF2B5EF4-FFF2-40B4-BE49-F238E27FC236}">
                <a16:creationId xmlns:a16="http://schemas.microsoft.com/office/drawing/2014/main" id="{2724C218-182C-517F-539F-073CB36E8D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653" b="14507"/>
          <a:stretch/>
        </p:blipFill>
        <p:spPr>
          <a:xfrm>
            <a:off x="-1154" y="10"/>
            <a:ext cx="1219200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8BE8C52-9C3E-4691-A186-7582BDF4B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0" y="696037"/>
            <a:ext cx="12188952" cy="5172500"/>
          </a:xfrm>
          <a:prstGeom prst="rect">
            <a:avLst/>
          </a:prstGeom>
          <a:gradFill>
            <a:gsLst>
              <a:gs pos="42000">
                <a:srgbClr val="000000">
                  <a:alpha val="23000"/>
                </a:srgbClr>
              </a:gs>
              <a:gs pos="0">
                <a:srgbClr val="000000">
                  <a:alpha val="0"/>
                </a:srgbClr>
              </a:gs>
              <a:gs pos="71000">
                <a:srgbClr val="000000">
                  <a:alpha val="24000"/>
                </a:srgbClr>
              </a:gs>
              <a:gs pos="100000">
                <a:srgbClr val="000000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046A65A-B44F-D388-4F45-85514EF94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88" y="-49045"/>
            <a:ext cx="8470348" cy="12204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Les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garanties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une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"intervention </a:t>
            </a:r>
            <a:r>
              <a:rPr lang="en-US" sz="2800" b="1" i="1" kern="1200" cap="all" baseline="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humaine</a:t>
            </a:r>
            <a:r>
              <a:rPr lang="en-US" sz="2800" b="1" i="1" kern="1200" cap="all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"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FBFF4CD-A523-2AF3-9186-4BD97552D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50429" y="6489863"/>
            <a:ext cx="449731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kern="1200" spc="30" baseline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Droit européen de l'IA – INSP – 13 septembre 2024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2A6DE89-DA6D-D11A-989D-B3F233DB25A9}"/>
              </a:ext>
            </a:extLst>
          </p:cNvPr>
          <p:cNvSpPr txBox="1"/>
          <p:nvPr/>
        </p:nvSpPr>
        <p:spPr>
          <a:xfrm>
            <a:off x="4594746" y="1796955"/>
            <a:ext cx="2672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Illustration absurde : DALL-E</a:t>
            </a:r>
          </a:p>
        </p:txBody>
      </p:sp>
    </p:spTree>
    <p:extLst>
      <p:ext uri="{BB962C8B-B14F-4D97-AF65-F5344CB8AC3E}">
        <p14:creationId xmlns:p14="http://schemas.microsoft.com/office/powerpoint/2010/main" val="4284280873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263D7C-E9CB-4C77-8528-77A30083B7FC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9BE902E-C458-4A9F-863C-5D9185028F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1F1737-EB5A-49A3-BFCA-A97A8DCDF40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_AngleLinesVTI</Template>
  <TotalTime>0</TotalTime>
  <Words>280</Words>
  <Application>Microsoft Office PowerPoint</Application>
  <PresentationFormat>Grand écran</PresentationFormat>
  <Paragraphs>45</Paragraphs>
  <Slides>18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19" baseType="lpstr">
      <vt:lpstr>AngleLinesVTI</vt:lpstr>
      <vt:lpstr>Le droit européen de l'intelligence artificielle</vt:lpstr>
      <vt:lpstr>Des machines à décider</vt:lpstr>
      <vt:lpstr>Première partie –   le RGPD</vt:lpstr>
      <vt:lpstr>A - Au stade de la collecte</vt:lpstr>
      <vt:lpstr>A – Au stade de la collecte</vt:lpstr>
      <vt:lpstr>B – Au stade de l'exploitation</vt:lpstr>
      <vt:lpstr>B – Au stade de l'exploitation : l’article 22</vt:lpstr>
      <vt:lpstr>Zoom sur l'exception administrative</vt:lpstr>
      <vt:lpstr>Les garanties : une "intervention humaine"</vt:lpstr>
      <vt:lpstr>Un risque de contournement majeur : Les « aides à la décision »</vt:lpstr>
      <vt:lpstr>Deuxième partie – le règlement sur l'IA</vt:lpstr>
      <vt:lpstr>La définition de l'IA</vt:lpstr>
      <vt:lpstr>Chapitre 2 – IA prohibées</vt:lpstr>
      <vt:lpstr> les IA à haut risque (chapitre 3)- définition</vt:lpstr>
      <vt:lpstr>les ia à haut risque - régime</vt:lpstr>
      <vt:lpstr>"certains systèmes d'ia" - chapitre 4</vt:lpstr>
      <vt:lpstr>IA à usage général - chapitre 5</vt:lpstr>
      <vt:lpstr>Merci pour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technologies disponibles, prescrites ou proscrites</dc:title>
  <dc:creator/>
  <cp:lastModifiedBy/>
  <cp:revision>672</cp:revision>
  <dcterms:created xsi:type="dcterms:W3CDTF">2021-02-08T04:45:48Z</dcterms:created>
  <dcterms:modified xsi:type="dcterms:W3CDTF">2024-09-12T17:00:00Z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