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2F0FE58-1738-4947-927D-285BEDDD8A14}">
          <p14:sldIdLst>
            <p14:sldId id="259"/>
          </p14:sldIdLst>
        </p14:section>
        <p14:section name="Introduction" id="{C8841F24-2FBF-473D-B63D-F42CDB841553}">
          <p14:sldIdLst>
            <p14:sldId id="260"/>
          </p14:sldIdLst>
        </p14:section>
        <p14:section name="Première partie" id="{377D51AA-A964-4471-8454-9E20ED68B179}">
          <p14:sldIdLst>
            <p14:sldId id="261"/>
            <p14:sldId id="262"/>
            <p14:sldId id="263"/>
            <p14:sldId id="264"/>
            <p14:sldId id="265"/>
          </p14:sldIdLst>
        </p14:section>
        <p14:section name="Deuxième partie" id="{2BFE70B8-20D4-4FB6-9338-65214F9C5FB3}">
          <p14:sldIdLst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63D3F4-2A5A-09AF-D273-0219E479CBEE}" v="105" dt="2025-02-12T14:31:00.335"/>
    <p1510:client id="{9FA8BA5B-259F-41E6-9F96-9E567F37986E}" v="37" dt="2025-02-12T14:18:08.347"/>
    <p1510:client id="{FCF53998-011B-DFCD-695C-E3DE5BF1B70C}" v="512" dt="2025-02-12T15:42:58.4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94608" autoAdjust="0"/>
  </p:normalViewPr>
  <p:slideViewPr>
    <p:cSldViewPr snapToGrid="0">
      <p:cViewPr varScale="1">
        <p:scale>
          <a:sx n="131" d="100"/>
          <a:sy n="131" d="100"/>
        </p:scale>
        <p:origin x="184" y="1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8E82EC-4045-7857-526D-ACBE9A383D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5EB8F9F-84D8-1D0F-055A-CF6B1F557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E93A-DF95-0846-9172-206C831A8F3D}" type="datetimeFigureOut">
              <a:rPr lang="fr-FR" smtClean="0"/>
              <a:t>12/02/2025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BDB7AF-AF31-AB9E-A4F6-02A2B2C7D4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« La Vigilance, pointe avancée de l'Obligation de Compliance », 5 décembre 2023</a:t>
            </a:r>
          </a:p>
          <a:p>
            <a:r>
              <a:rPr lang="fr-FR"/>
              <a:t>
Colloque "La Vigilance, pointe avancée de l'obligation de Compliance", 5 décembre 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743CC6-596A-B167-3D4D-8CF5D0B43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1CC68-8D10-F74A-91DD-A49B4F43F0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52977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403B5A-21DF-4BBB-8059-B6B192FC641E}" type="datetimeFigureOut">
              <a:rPr lang="en-US" smtClean="0"/>
              <a:t>2/12/2025</a:t>
            </a:fld>
            <a:endParaRPr lang="en-US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r>
              <a:rPr lang="en-US"/>
              <a:t>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« La Vigilance, pointe avancée de l'Obligation de Compliance », 5 décembre 2023</a:t>
            </a:r>
          </a:p>
          <a:p>
            <a:pPr rtl="0"/>
            <a:r>
              <a:rPr lang="en-US"/>
              <a:t>
Colloque "La Vigilance, pointe avancée de l'obligation de Compliance", 5 décembre 2023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1EF503-E31C-4FCE-86D9-0C61A5CBE28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280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5" name="Forme libre : Forme 44">
            <a:extLst>
              <a:ext uri="{FF2B5EF4-FFF2-40B4-BE49-F238E27FC236}">
                <a16:creationId xmlns:a16="http://schemas.microsoft.com/office/drawing/2014/main" id="{0EB13613-B0EE-441F-BE95-C20ED5BB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3643"/>
            <a:ext cx="4613230" cy="6861641"/>
          </a:xfrm>
          <a:custGeom>
            <a:avLst/>
            <a:gdLst>
              <a:gd name="connsiteX0" fmla="*/ 4613230 w 4613230"/>
              <a:gd name="connsiteY0" fmla="*/ 6861641 h 6861641"/>
              <a:gd name="connsiteX1" fmla="*/ 0 w 4613230"/>
              <a:gd name="connsiteY1" fmla="*/ 6861641 h 6861641"/>
              <a:gd name="connsiteX2" fmla="*/ 1788950 w 4613230"/>
              <a:gd name="connsiteY2" fmla="*/ 0 h 6861641"/>
              <a:gd name="connsiteX3" fmla="*/ 4613230 w 4613230"/>
              <a:gd name="connsiteY3" fmla="*/ 0 h 6861641"/>
              <a:gd name="connsiteX4" fmla="*/ 4613230 w 4613230"/>
              <a:gd name="connsiteY4" fmla="*/ 6861641 h 686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3230" h="6861641">
                <a:moveTo>
                  <a:pt x="4613230" y="6861641"/>
                </a:moveTo>
                <a:lnTo>
                  <a:pt x="0" y="6861641"/>
                </a:lnTo>
                <a:lnTo>
                  <a:pt x="1788950" y="0"/>
                </a:lnTo>
                <a:lnTo>
                  <a:pt x="4613230" y="0"/>
                </a:lnTo>
                <a:lnTo>
                  <a:pt x="4613230" y="68616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ctr" rtl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4" name="Forme libre : Forme 43">
            <a:extLst>
              <a:ext uri="{FF2B5EF4-FFF2-40B4-BE49-F238E27FC236}">
                <a16:creationId xmlns:a16="http://schemas.microsoft.com/office/drawing/2014/main" id="{2399D2ED-C606-4FE3-B01C-3A0A39699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-33556" y="-14280"/>
            <a:ext cx="4615080" cy="10637"/>
          </a:xfrm>
          <a:custGeom>
            <a:avLst/>
            <a:gdLst>
              <a:gd name="connsiteX0" fmla="*/ 4615080 w 4615080"/>
              <a:gd name="connsiteY0" fmla="*/ 10637 h 10637"/>
              <a:gd name="connsiteX1" fmla="*/ 0 w 4615080"/>
              <a:gd name="connsiteY1" fmla="*/ 7095 h 10637"/>
              <a:gd name="connsiteX2" fmla="*/ 1850 w 4615080"/>
              <a:gd name="connsiteY2" fmla="*/ 0 h 10637"/>
              <a:gd name="connsiteX3" fmla="*/ 4615080 w 4615080"/>
              <a:gd name="connsiteY3" fmla="*/ 0 h 10637"/>
              <a:gd name="connsiteX4" fmla="*/ 4615080 w 4615080"/>
              <a:gd name="connsiteY4" fmla="*/ 10637 h 1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5080" h="10637">
                <a:moveTo>
                  <a:pt x="4615080" y="10637"/>
                </a:moveTo>
                <a:lnTo>
                  <a:pt x="0" y="7095"/>
                </a:lnTo>
                <a:lnTo>
                  <a:pt x="1850" y="0"/>
                </a:lnTo>
                <a:lnTo>
                  <a:pt x="4615080" y="0"/>
                </a:lnTo>
                <a:lnTo>
                  <a:pt x="4615080" y="106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A05C98F-3390-4876-ACE6-6BDD7A931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-33558" y="0"/>
            <a:ext cx="6705601" cy="8096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26F8EC6-7B48-45CF-933E-F83D29E16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3514060" y="1"/>
            <a:ext cx="510363" cy="685799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37FFCAA-1618-46D9-B44D-5CE6E225D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1602477" y="365123"/>
            <a:ext cx="589522" cy="649287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6F2CA3C-3424-4A00-9FDF-0DC9EFAC2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340702" y="-10737"/>
            <a:ext cx="2851297" cy="16800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0FA2E1A-8693-4B6C-ABF7-81B17586C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33557" y="6045958"/>
            <a:ext cx="6876857" cy="81204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space réservé d’image 47">
            <a:extLst>
              <a:ext uri="{FF2B5EF4-FFF2-40B4-BE49-F238E27FC236}">
                <a16:creationId xmlns:a16="http://schemas.microsoft.com/office/drawing/2014/main" id="{C564A0C9-27BD-49AC-A786-23623E329E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3279" y="0"/>
            <a:ext cx="9568721" cy="6858000"/>
          </a:xfrm>
          <a:custGeom>
            <a:avLst/>
            <a:gdLst>
              <a:gd name="connsiteX0" fmla="*/ 1955447 w 9568721"/>
              <a:gd name="connsiteY0" fmla="*/ 0 h 6858000"/>
              <a:gd name="connsiteX1" fmla="*/ 9568721 w 9568721"/>
              <a:gd name="connsiteY1" fmla="*/ 0 h 6858000"/>
              <a:gd name="connsiteX2" fmla="*/ 9568721 w 9568721"/>
              <a:gd name="connsiteY2" fmla="*/ 6858000 h 6858000"/>
              <a:gd name="connsiteX3" fmla="*/ 0 w 9568721"/>
              <a:gd name="connsiteY3" fmla="*/ 6858000 h 6858000"/>
              <a:gd name="connsiteX4" fmla="*/ 0 w 9568721"/>
              <a:gd name="connsiteY4" fmla="*/ 6857998 h 6858000"/>
              <a:gd name="connsiteX5" fmla="*/ 167446 w 9568721"/>
              <a:gd name="connsiteY5" fmla="*/ 68579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68721" h="6858000">
                <a:moveTo>
                  <a:pt x="1955447" y="0"/>
                </a:moveTo>
                <a:lnTo>
                  <a:pt x="9568721" y="0"/>
                </a:lnTo>
                <a:lnTo>
                  <a:pt x="9568721" y="6858000"/>
                </a:lnTo>
                <a:lnTo>
                  <a:pt x="0" y="6858000"/>
                </a:lnTo>
                <a:lnTo>
                  <a:pt x="0" y="6857998"/>
                </a:lnTo>
                <a:lnTo>
                  <a:pt x="167446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08E3DBC-8B68-468D-8087-25FED939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97" y="1040001"/>
            <a:ext cx="3338625" cy="3150159"/>
          </a:xfrm>
        </p:spPr>
        <p:txBody>
          <a:bodyPr rtlCol="0" anchor="t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490C672D-EAE7-4BF2-81BB-72858B251D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0538" y="4240213"/>
            <a:ext cx="3497262" cy="180181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rtl="0"/>
            <a:r>
              <a:rPr lang="fr"/>
              <a:t>Nom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42368428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u 2 de colonne (diapositive de comparais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8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 rtlCol="0"/>
          <a:lstStyle>
            <a:lvl1pPr marL="283464" indent="-283464">
              <a:defRPr/>
            </a:lvl1pPr>
            <a:lvl2pPr marL="283464" indent="-283464">
              <a:defRPr/>
            </a:lvl2pPr>
            <a:lvl3pPr marL="283464" indent="-283464">
              <a:defRPr/>
            </a:lvl3pPr>
            <a:lvl4pPr marL="283464" indent="-283464">
              <a:defRPr/>
            </a:lvl4pPr>
            <a:lvl5pPr marL="283464" indent="-283464"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03094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u 3 d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5800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90851D2E-FEBE-45BF-A78F-C1F61B6C3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51812" y="1734325"/>
            <a:ext cx="3200400" cy="823912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400" b="1" cap="all" spc="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4135C99B-A268-4617-89C4-8F3AA2AAA69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51812" y="2558237"/>
            <a:ext cx="3200400" cy="3684588"/>
          </a:xfrm>
        </p:spPr>
        <p:txBody>
          <a:bodyPr rtlCol="0">
            <a:normAutofit/>
          </a:bodyPr>
          <a:lstStyle>
            <a:lvl1pPr marL="283464" indent="-283464">
              <a:defRPr sz="2000"/>
            </a:lvl1pPr>
            <a:lvl2pPr marL="283464" indent="-283464">
              <a:defRPr sz="2000"/>
            </a:lvl2pPr>
            <a:lvl3pPr marL="283464" indent="-283464">
              <a:defRPr sz="2000"/>
            </a:lvl3pPr>
            <a:lvl4pPr marL="283464" indent="-283464">
              <a:defRPr sz="2000"/>
            </a:lvl4pPr>
            <a:lvl5pPr marL="283464" indent="-283464">
              <a:defRPr sz="2000"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25528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9FC1870-C7ED-435A-8479-DFD344B93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5496636" cy="1685898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855DAF2-123D-4C27-95D2-974B57107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29347"/>
            <a:ext cx="5496636" cy="382174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14" name="Espace réservé d’image 11">
            <a:extLst>
              <a:ext uri="{FF2B5EF4-FFF2-40B4-BE49-F238E27FC236}">
                <a16:creationId xmlns:a16="http://schemas.microsoft.com/office/drawing/2014/main" id="{E3769467-BA9B-49FE-B40A-419EF3276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86070" y="0"/>
            <a:ext cx="24638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ce réservé d’image 11">
            <a:extLst>
              <a:ext uri="{FF2B5EF4-FFF2-40B4-BE49-F238E27FC236}">
                <a16:creationId xmlns:a16="http://schemas.microsoft.com/office/drawing/2014/main" id="{77878E15-1592-426F-A454-7F45682245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49155" y="0"/>
            <a:ext cx="2539797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1">
            <a:extLst>
              <a:ext uri="{FF2B5EF4-FFF2-40B4-BE49-F238E27FC236}">
                <a16:creationId xmlns:a16="http://schemas.microsoft.com/office/drawing/2014/main" id="{E318F348-8CAC-4ADD-8162-E88487E44E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86070" y="3383280"/>
            <a:ext cx="24638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1">
            <a:extLst>
              <a:ext uri="{FF2B5EF4-FFF2-40B4-BE49-F238E27FC236}">
                <a16:creationId xmlns:a16="http://schemas.microsoft.com/office/drawing/2014/main" id="{C762F208-8E03-4B5E-9F11-0F01147F6A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49155" y="3383280"/>
            <a:ext cx="2539797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2CC964-A50B-4C29-B4E4-2C30BB34CCF3}" type="slidenum">
              <a:rPr lang="en-US" smtClean="0"/>
              <a:pPr rtl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71132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6AF1A06-62E5-489E-B58B-735C8C7AC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11" name="Espace réservé d’image 10">
            <a:extLst>
              <a:ext uri="{FF2B5EF4-FFF2-40B4-BE49-F238E27FC236}">
                <a16:creationId xmlns:a16="http://schemas.microsoft.com/office/drawing/2014/main" id="{F69C6C4F-4058-4399-B572-5BE848DDF8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7444"/>
            <a:ext cx="4966447" cy="6846394"/>
          </a:xfrm>
          <a:custGeom>
            <a:avLst/>
            <a:gdLst>
              <a:gd name="connsiteX0" fmla="*/ 0 w 4966447"/>
              <a:gd name="connsiteY0" fmla="*/ 0 h 6846394"/>
              <a:gd name="connsiteX1" fmla="*/ 4966447 w 4966447"/>
              <a:gd name="connsiteY1" fmla="*/ 0 h 6846394"/>
              <a:gd name="connsiteX2" fmla="*/ 3362258 w 4966447"/>
              <a:gd name="connsiteY2" fmla="*/ 6846394 h 6846394"/>
              <a:gd name="connsiteX3" fmla="*/ 0 w 4966447"/>
              <a:gd name="connsiteY3" fmla="*/ 6846394 h 6846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6447" h="6846394">
                <a:moveTo>
                  <a:pt x="0" y="0"/>
                </a:moveTo>
                <a:lnTo>
                  <a:pt x="4966447" y="0"/>
                </a:lnTo>
                <a:lnTo>
                  <a:pt x="3362258" y="6846394"/>
                </a:lnTo>
                <a:lnTo>
                  <a:pt x="0" y="684639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Cohérence des données - Lyon - 13 février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C26D8E8-8E78-469E-8668-51D3E4C11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6158" y="2301949"/>
            <a:ext cx="6238687" cy="4022650"/>
          </a:xfrm>
        </p:spPr>
        <p:txBody>
          <a:bodyPr rtlCol="0"/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096BF3-A78D-4B37-892C-A0C327118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47808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2310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 rtlCol="0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7010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1547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 rtlCol="0"/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7954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975688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52513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CA046725-2805-431E-AA4E-0B018DFB3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3C30A62C-FEC9-4F1D-976E-DB003592F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93221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57998">
                <a:moveTo>
                  <a:pt x="2702995" y="42638"/>
                </a:moveTo>
                <a:lnTo>
                  <a:pt x="6699211" y="0"/>
                </a:lnTo>
                <a:lnTo>
                  <a:pt x="6699211" y="6857998"/>
                </a:lnTo>
                <a:lnTo>
                  <a:pt x="0" y="6844350"/>
                </a:lnTo>
                <a:lnTo>
                  <a:pt x="2702995" y="426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A2C262-0DF7-4EBE-8F23-D1240B3B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5" y="675167"/>
            <a:ext cx="3761862" cy="3055078"/>
          </a:xfrm>
        </p:spPr>
        <p:txBody>
          <a:bodyPr rtlCol="0" anchor="t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30E531D-ED29-45E2-A30F-0363B29E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424" y="533400"/>
            <a:ext cx="3794512" cy="5797237"/>
          </a:xfrm>
        </p:spPr>
        <p:txBody>
          <a:bodyPr rtlCol="0" anchor="ctr">
            <a:normAutofit/>
          </a:bodyPr>
          <a:lstStyle>
            <a:lvl1pPr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0801F434-3E0E-40D9-A2D3-857BAE77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5" idx="2"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D44F5C56-0053-4E4A-BFFF-E98E7B91CC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342900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4" name="Espace réservé d’image 12">
            <a:extLst>
              <a:ext uri="{FF2B5EF4-FFF2-40B4-BE49-F238E27FC236}">
                <a16:creationId xmlns:a16="http://schemas.microsoft.com/office/drawing/2014/main" id="{226008DD-DEA7-4900-8D76-128694E123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3383280"/>
            <a:ext cx="2660904" cy="3474720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85172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43FF111-78CB-4983-B8F5-B6B8AB608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7213E2B-F1F4-4058-B2C2-73EC82E30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3790" y="1064715"/>
            <a:ext cx="6153912" cy="3922755"/>
          </a:xfrm>
        </p:spPr>
        <p:txBody>
          <a:bodyPr rtlCol="0">
            <a:normAutofit/>
          </a:bodyPr>
          <a:lstStyle>
            <a:lvl1pPr algn="l">
              <a:defRPr sz="4400"/>
            </a:lvl1pPr>
          </a:lstStyle>
          <a:p>
            <a:pPr algn="r" rtl="0"/>
            <a:endParaRPr lang="en-US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6F3C210C-32A8-4833-93AA-B97D51CEA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5033339"/>
            <a:ext cx="6157951" cy="943386"/>
          </a:xfrm>
        </p:spPr>
        <p:txBody>
          <a:bodyPr rtlCol="0"/>
          <a:lstStyle>
            <a:lvl1pPr>
              <a:buNone/>
              <a:defRPr/>
            </a:lvl1pPr>
          </a:lstStyle>
          <a:p>
            <a:pPr algn="r" rtl="0"/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9FA8250-8F05-4500-98CD-AD8B9E2BA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4F4A7590-29E0-4C43-A12B-EE5A8672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8440C747-2FA3-4C97-A0A7-52520A197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22" y="0"/>
            <a:ext cx="4811317" cy="6857998"/>
          </a:xfrm>
          <a:custGeom>
            <a:avLst/>
            <a:gdLst>
              <a:gd name="connsiteX0" fmla="*/ 0 w 4811317"/>
              <a:gd name="connsiteY0" fmla="*/ 0 h 6857998"/>
              <a:gd name="connsiteX1" fmla="*/ 4811317 w 4811317"/>
              <a:gd name="connsiteY1" fmla="*/ 0 h 6857998"/>
              <a:gd name="connsiteX2" fmla="*/ 2712446 w 4811317"/>
              <a:gd name="connsiteY2" fmla="*/ 6857998 h 6857998"/>
              <a:gd name="connsiteX3" fmla="*/ 0 w 4811317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46893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589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"/>
              <a:t>Modifiez les styles du texte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265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3DC9447-F266-4B2E-8776-377FB587E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7F96C23-62A5-470B-9372-638145350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734" y="557304"/>
            <a:ext cx="5355265" cy="1625731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endParaRPr lang="en-US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4B16D8F-69C0-44C7-95EE-6C7CDECA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576137" y="0"/>
            <a:ext cx="66837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id="{E8FA2190-55B9-429E-AE43-1A9A41DBEB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742121" cy="3434316"/>
          </a:xfrm>
          <a:custGeom>
            <a:avLst/>
            <a:gdLst>
              <a:gd name="connsiteX0" fmla="*/ 0 w 4742121"/>
              <a:gd name="connsiteY0" fmla="*/ 0 h 3434316"/>
              <a:gd name="connsiteX1" fmla="*/ 4306186 w 4742121"/>
              <a:gd name="connsiteY1" fmla="*/ 0 h 3434316"/>
              <a:gd name="connsiteX2" fmla="*/ 4742121 w 4742121"/>
              <a:gd name="connsiteY2" fmla="*/ 3434316 h 3434316"/>
              <a:gd name="connsiteX3" fmla="*/ 0 w 4742121"/>
              <a:gd name="connsiteY3" fmla="*/ 3434316 h 343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42121" h="3434316">
                <a:moveTo>
                  <a:pt x="0" y="0"/>
                </a:moveTo>
                <a:lnTo>
                  <a:pt x="4306186" y="0"/>
                </a:lnTo>
                <a:lnTo>
                  <a:pt x="4742121" y="3434316"/>
                </a:lnTo>
                <a:lnTo>
                  <a:pt x="0" y="343431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B2EDFEAD-E435-414E-A9BA-4119679CBA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" y="3432620"/>
            <a:ext cx="5178056" cy="3425380"/>
          </a:xfrm>
          <a:custGeom>
            <a:avLst/>
            <a:gdLst>
              <a:gd name="connsiteX0" fmla="*/ 0 w 5178056"/>
              <a:gd name="connsiteY0" fmla="*/ 0 h 3425380"/>
              <a:gd name="connsiteX1" fmla="*/ 4742581 w 5178056"/>
              <a:gd name="connsiteY1" fmla="*/ 0 h 3425380"/>
              <a:gd name="connsiteX2" fmla="*/ 5178056 w 5178056"/>
              <a:gd name="connsiteY2" fmla="*/ 3425380 h 3425380"/>
              <a:gd name="connsiteX3" fmla="*/ 0 w 5178056"/>
              <a:gd name="connsiteY3" fmla="*/ 3425380 h 34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8056" h="3425380">
                <a:moveTo>
                  <a:pt x="0" y="0"/>
                </a:moveTo>
                <a:lnTo>
                  <a:pt x="4742581" y="0"/>
                </a:lnTo>
                <a:lnTo>
                  <a:pt x="5178056" y="3425380"/>
                </a:lnTo>
                <a:lnTo>
                  <a:pt x="0" y="342538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7C28F12-C8E8-444E-8B69-9A0561604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3734" y="2183035"/>
            <a:ext cx="5355266" cy="4121845"/>
          </a:xfrm>
        </p:spPr>
        <p:txBody>
          <a:bodyPr rtlCol="0" anchor="ctr">
            <a:normAutofit/>
          </a:bodyPr>
          <a:lstStyle>
            <a:lvl1pPr marL="0" indent="0">
              <a:buNone/>
              <a:defRPr/>
            </a:lvl1pPr>
          </a:lstStyle>
          <a:p>
            <a:pPr rtl="0"/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/>
              <a:t>Cohérence des données - Lyon - 13 février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6539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ut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ous-titre 2">
            <a:extLst>
              <a:ext uri="{FF2B5EF4-FFF2-40B4-BE49-F238E27FC236}">
                <a16:creationId xmlns:a16="http://schemas.microsoft.com/office/drawing/2014/main" id="{49714512-90F0-4B35-94F8-E1B4DCE96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7750" y="975816"/>
            <a:ext cx="2979897" cy="1264340"/>
          </a:xfrm>
        </p:spPr>
        <p:txBody>
          <a:bodyPr rtlCol="0" anchor="b">
            <a:normAutofit/>
          </a:bodyPr>
          <a:lstStyle>
            <a:lvl1pPr>
              <a:buNone/>
              <a:defRPr/>
            </a:lvl1pPr>
          </a:lstStyle>
          <a:p>
            <a:pPr algn="l" rtl="0"/>
            <a:endParaRPr lang="en-US" sz="1600" dirty="0"/>
          </a:p>
        </p:txBody>
      </p:sp>
      <p:sp>
        <p:nvSpPr>
          <p:cNvPr id="20" name="Espace réservé d’image 19">
            <a:extLst>
              <a:ext uri="{FF2B5EF4-FFF2-40B4-BE49-F238E27FC236}">
                <a16:creationId xmlns:a16="http://schemas.microsoft.com/office/drawing/2014/main" id="{44895DE7-C22A-447F-B81A-BDCA25CAF2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08292" y="3"/>
            <a:ext cx="8997356" cy="4581079"/>
          </a:xfrm>
          <a:custGeom>
            <a:avLst/>
            <a:gdLst>
              <a:gd name="connsiteX0" fmla="*/ 0 w 8997356"/>
              <a:gd name="connsiteY0" fmla="*/ 0 h 4581079"/>
              <a:gd name="connsiteX1" fmla="*/ 8983708 w 8997356"/>
              <a:gd name="connsiteY1" fmla="*/ 0 h 4581079"/>
              <a:gd name="connsiteX2" fmla="*/ 8997356 w 8997356"/>
              <a:gd name="connsiteY2" fmla="*/ 893928 h 4581079"/>
              <a:gd name="connsiteX3" fmla="*/ 4060801 w 8997356"/>
              <a:gd name="connsiteY3" fmla="*/ 4581079 h 458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356" h="4581079">
                <a:moveTo>
                  <a:pt x="0" y="0"/>
                </a:moveTo>
                <a:lnTo>
                  <a:pt x="8983708" y="0"/>
                </a:lnTo>
                <a:lnTo>
                  <a:pt x="8997356" y="893928"/>
                </a:lnTo>
                <a:lnTo>
                  <a:pt x="4060801" y="45810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3" name="Espace réservé d’image 22">
            <a:extLst>
              <a:ext uri="{FF2B5EF4-FFF2-40B4-BE49-F238E27FC236}">
                <a16:creationId xmlns:a16="http://schemas.microsoft.com/office/drawing/2014/main" id="{A5B5EF63-EEAA-4B07-A2B8-2483452BBA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43070" y="883420"/>
            <a:ext cx="4948931" cy="5974580"/>
          </a:xfrm>
          <a:custGeom>
            <a:avLst/>
            <a:gdLst>
              <a:gd name="connsiteX0" fmla="*/ 4948931 w 4948931"/>
              <a:gd name="connsiteY0" fmla="*/ 0 h 5974580"/>
              <a:gd name="connsiteX1" fmla="*/ 4948931 w 4948931"/>
              <a:gd name="connsiteY1" fmla="*/ 5974580 h 5974580"/>
              <a:gd name="connsiteX2" fmla="*/ 2028713 w 4948931"/>
              <a:gd name="connsiteY2" fmla="*/ 5974580 h 5974580"/>
              <a:gd name="connsiteX3" fmla="*/ 0 w 4948931"/>
              <a:gd name="connsiteY3" fmla="*/ 3710792 h 597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8931" h="5974580">
                <a:moveTo>
                  <a:pt x="4948931" y="0"/>
                </a:moveTo>
                <a:lnTo>
                  <a:pt x="4948931" y="5974580"/>
                </a:lnTo>
                <a:lnTo>
                  <a:pt x="2028713" y="5974580"/>
                </a:lnTo>
                <a:lnTo>
                  <a:pt x="0" y="371079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26" name="Espace réservé d’image 25">
            <a:extLst>
              <a:ext uri="{FF2B5EF4-FFF2-40B4-BE49-F238E27FC236}">
                <a16:creationId xmlns:a16="http://schemas.microsoft.com/office/drawing/2014/main" id="{C4F9D0F6-DE6A-44A3-9D9E-A53D0C2292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34997" y="4574265"/>
            <a:ext cx="5074516" cy="2298983"/>
          </a:xfrm>
          <a:custGeom>
            <a:avLst/>
            <a:gdLst>
              <a:gd name="connsiteX0" fmla="*/ 3034176 w 5074516"/>
              <a:gd name="connsiteY0" fmla="*/ 0 h 2298983"/>
              <a:gd name="connsiteX1" fmla="*/ 5074516 w 5074516"/>
              <a:gd name="connsiteY1" fmla="*/ 2298983 h 2298983"/>
              <a:gd name="connsiteX2" fmla="*/ 0 w 5074516"/>
              <a:gd name="connsiteY2" fmla="*/ 2298983 h 2298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4516" h="2298983">
                <a:moveTo>
                  <a:pt x="3034176" y="0"/>
                </a:moveTo>
                <a:lnTo>
                  <a:pt x="5074516" y="2298983"/>
                </a:lnTo>
                <a:lnTo>
                  <a:pt x="0" y="22989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rtl="0"/>
            <a:endParaRPr lang="en-US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FEE8AE0-4188-4CB6-8BFB-70E163ED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2679192"/>
            <a:ext cx="4946904" cy="3273552"/>
          </a:xfrm>
        </p:spPr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2981082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de graphiqu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4024312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8396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775"/>
            <a:ext cx="9906000" cy="2649690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59104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08BDEDEF-6AC9-4ADF-B6AE-83CC82D2A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0" y="-5979"/>
            <a:ext cx="5111086" cy="687762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702995 w 6699211"/>
              <a:gd name="connsiteY0" fmla="*/ 5613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56139 h 6857998"/>
              <a:gd name="connsiteX0" fmla="*/ 2702995 w 6699211"/>
              <a:gd name="connsiteY0" fmla="*/ 29135 h 6830994"/>
              <a:gd name="connsiteX1" fmla="*/ 6681322 w 6699211"/>
              <a:gd name="connsiteY1" fmla="*/ 0 h 6830994"/>
              <a:gd name="connsiteX2" fmla="*/ 6699211 w 6699211"/>
              <a:gd name="connsiteY2" fmla="*/ 6830994 h 6830994"/>
              <a:gd name="connsiteX3" fmla="*/ 0 w 6699211"/>
              <a:gd name="connsiteY3" fmla="*/ 6817346 h 6830994"/>
              <a:gd name="connsiteX4" fmla="*/ 2702995 w 6699211"/>
              <a:gd name="connsiteY4" fmla="*/ 29135 h 6830994"/>
              <a:gd name="connsiteX0" fmla="*/ 2702995 w 6699211"/>
              <a:gd name="connsiteY0" fmla="*/ 2131 h 6803990"/>
              <a:gd name="connsiteX1" fmla="*/ 6699211 w 6699211"/>
              <a:gd name="connsiteY1" fmla="*/ 0 h 6803990"/>
              <a:gd name="connsiteX2" fmla="*/ 6699211 w 6699211"/>
              <a:gd name="connsiteY2" fmla="*/ 6803990 h 6803990"/>
              <a:gd name="connsiteX3" fmla="*/ 0 w 6699211"/>
              <a:gd name="connsiteY3" fmla="*/ 6790342 h 6803990"/>
              <a:gd name="connsiteX4" fmla="*/ 2702995 w 6699211"/>
              <a:gd name="connsiteY4" fmla="*/ 2131 h 680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9211" h="6803990">
                <a:moveTo>
                  <a:pt x="2702995" y="2131"/>
                </a:moveTo>
                <a:lnTo>
                  <a:pt x="6699211" y="0"/>
                </a:lnTo>
                <a:lnTo>
                  <a:pt x="6699211" y="6803990"/>
                </a:lnTo>
                <a:lnTo>
                  <a:pt x="0" y="6790342"/>
                </a:lnTo>
                <a:lnTo>
                  <a:pt x="2702995" y="21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0CB336-8515-4565-B747-B4EA83B4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680485"/>
            <a:ext cx="3393440" cy="2748515"/>
          </a:xfrm>
        </p:spPr>
        <p:txBody>
          <a:bodyPr rtlCol="0" anchor="t"/>
          <a:lstStyle/>
          <a:p>
            <a:pPr rt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064F675D-D792-42C0-8961-D2D1D79CD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5329451"/>
            <a:ext cx="6096000" cy="152854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06D2EC4D-FD33-4925-B0A8-68C9818DB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678" y="533399"/>
            <a:ext cx="3678762" cy="5771481"/>
          </a:xfrm>
        </p:spPr>
        <p:txBody>
          <a:bodyPr rtlCol="0" anchor="ctr">
            <a:normAutofit/>
          </a:bodyPr>
          <a:lstStyle/>
          <a:p>
            <a:pPr rtl="0"/>
            <a:endParaRPr lang="en-US" dirty="0"/>
          </a:p>
        </p:txBody>
      </p:sp>
      <p:sp>
        <p:nvSpPr>
          <p:cNvPr id="14" name="Espace réservé d’image 13">
            <a:extLst>
              <a:ext uri="{FF2B5EF4-FFF2-40B4-BE49-F238E27FC236}">
                <a16:creationId xmlns:a16="http://schemas.microsoft.com/office/drawing/2014/main" id="{FC7C9F55-A39F-4FB9-BEAD-745EA3E0A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31096" y="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5" name="Espace réservé d’image 13">
            <a:extLst>
              <a:ext uri="{FF2B5EF4-FFF2-40B4-BE49-F238E27FC236}">
                <a16:creationId xmlns:a16="http://schemas.microsoft.com/office/drawing/2014/main" id="{A480833B-6513-44B8-B08A-6FCB3911FE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31096" y="2324100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6" name="Espace réservé d’image 13">
            <a:extLst>
              <a:ext uri="{FF2B5EF4-FFF2-40B4-BE49-F238E27FC236}">
                <a16:creationId xmlns:a16="http://schemas.microsoft.com/office/drawing/2014/main" id="{3BCCF25F-1246-4BAE-BAA2-FB33719CF5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31096" y="4535424"/>
            <a:ext cx="2660904" cy="2322576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4248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</a:p>
        </p:txBody>
      </p:sp>
      <p:sp>
        <p:nvSpPr>
          <p:cNvPr id="50" name="Espace réservé d’image 49">
            <a:extLst>
              <a:ext uri="{FF2B5EF4-FFF2-40B4-BE49-F238E27FC236}">
                <a16:creationId xmlns:a16="http://schemas.microsoft.com/office/drawing/2014/main" id="{5496CA69-F288-4538-974D-9A68581F49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43000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1F7CBA7A-8076-4743-AD9E-CB0B2B1D185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5421" y="4319521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8B03D9A7-85A7-4570-ADAF-E43C05B52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3000" y="4761768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1" name="Espace réservé d’image 49">
            <a:extLst>
              <a:ext uri="{FF2B5EF4-FFF2-40B4-BE49-F238E27FC236}">
                <a16:creationId xmlns:a16="http://schemas.microsoft.com/office/drawing/2014/main" id="{ADF2F19D-7D9A-47B3-8711-A71F034693F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846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790A904C-841C-438E-BD4B-C18FC28CBD0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789781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4" name="Espace réservé du texte 2">
            <a:extLst>
              <a:ext uri="{FF2B5EF4-FFF2-40B4-BE49-F238E27FC236}">
                <a16:creationId xmlns:a16="http://schemas.microsoft.com/office/drawing/2014/main" id="{611759C1-BECA-460C-916A-079B29E05C3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787360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2" name="Espace réservé d’image 49">
            <a:extLst>
              <a:ext uri="{FF2B5EF4-FFF2-40B4-BE49-F238E27FC236}">
                <a16:creationId xmlns:a16="http://schemas.microsoft.com/office/drawing/2014/main" id="{4519A595-9DA0-413B-A1E1-B0F059132DD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737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C20274DC-5128-46D8-9229-02288D26493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441406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6F92FD73-9CD4-4AB0-8DEF-B9D7B1C5904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438985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53" name="Espace réservé d’image 49">
            <a:extLst>
              <a:ext uri="{FF2B5EF4-FFF2-40B4-BE49-F238E27FC236}">
                <a16:creationId xmlns:a16="http://schemas.microsoft.com/office/drawing/2014/main" id="{ECF2CB24-2F78-42B5-BEC0-904245F3745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89136" y="2350008"/>
            <a:ext cx="1965960" cy="1801368"/>
          </a:xfrm>
          <a:solidFill>
            <a:schemeClr val="accent2"/>
          </a:solidFill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7" name="Espace réservé du texte 2">
            <a:extLst>
              <a:ext uri="{FF2B5EF4-FFF2-40B4-BE49-F238E27FC236}">
                <a16:creationId xmlns:a16="http://schemas.microsoft.com/office/drawing/2014/main" id="{E099301F-F262-4EB4-9AAA-D10A9CF42DC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090610" y="4319520"/>
            <a:ext cx="1963236" cy="365760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Nom</a:t>
            </a:r>
          </a:p>
        </p:txBody>
      </p:sp>
      <p:sp>
        <p:nvSpPr>
          <p:cNvPr id="48" name="Espace réservé du texte 2">
            <a:extLst>
              <a:ext uri="{FF2B5EF4-FFF2-40B4-BE49-F238E27FC236}">
                <a16:creationId xmlns:a16="http://schemas.microsoft.com/office/drawing/2014/main" id="{BD5BC820-7DAB-4C8E-A7E4-A885BBE9AB8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088189" y="4761767"/>
            <a:ext cx="1963236" cy="741904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"/>
              <a:t>Titre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2710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hronologi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2810" cy="4351338"/>
          </a:xfrm>
        </p:spPr>
        <p:txBody>
          <a:bodyPr rtlCol="0"/>
          <a:lstStyle>
            <a:lvl1pPr>
              <a:lnSpc>
                <a:spcPct val="100000"/>
              </a:lnSpc>
              <a:buNone/>
              <a:defRPr/>
            </a:lvl1pPr>
            <a:lvl2pPr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buNone/>
              <a:defRPr/>
            </a:lvl3pPr>
            <a:lvl4pPr>
              <a:lnSpc>
                <a:spcPct val="100000"/>
              </a:lnSpc>
              <a:buNone/>
              <a:defRPr/>
            </a:lvl4pPr>
            <a:lvl5pPr>
              <a:lnSpc>
                <a:spcPct val="100000"/>
              </a:lnSpc>
              <a:buNone/>
              <a:defRPr/>
            </a:lvl5pPr>
          </a:lstStyle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4400"/>
            </a:lvl1pPr>
          </a:lstStyle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1828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"/>
              <a:t>Modifiez les styles du texte</a:t>
            </a:r>
          </a:p>
          <a:p>
            <a:pPr lvl="1" rtl="0"/>
            <a:r>
              <a:rPr lang="fr"/>
              <a:t>Deuxième niveau</a:t>
            </a:r>
          </a:p>
          <a:p>
            <a:pPr lvl="2" rtl="0"/>
            <a:r>
              <a:rPr lang="fr"/>
              <a:t>Troisième niveau</a:t>
            </a:r>
          </a:p>
          <a:p>
            <a:pPr lvl="3" rtl="0"/>
            <a:r>
              <a:rPr lang="fr"/>
              <a:t>Quatrième niveau</a:t>
            </a:r>
          </a:p>
          <a:p>
            <a:pPr lvl="4" rtl="0"/>
            <a:r>
              <a:rPr lang="fr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"/>
              <a:t>7/02/20XX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312CC964-A50B-4C29-B4E4-2C30BB34CCF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5" r:id="rId4"/>
    <p:sldLayoutId id="2147483686" r:id="rId5"/>
    <p:sldLayoutId id="2147483662" r:id="rId6"/>
    <p:sldLayoutId id="2147483679" r:id="rId7"/>
    <p:sldLayoutId id="2147483682" r:id="rId8"/>
    <p:sldLayoutId id="2147483687" r:id="rId9"/>
    <p:sldLayoutId id="2147483665" r:id="rId10"/>
    <p:sldLayoutId id="2147483683" r:id="rId11"/>
    <p:sldLayoutId id="2147483677" r:id="rId12"/>
    <p:sldLayoutId id="2147483678" r:id="rId13"/>
    <p:sldLayoutId id="2147483684" r:id="rId14"/>
    <p:sldLayoutId id="2147483661" r:id="rId15"/>
    <p:sldLayoutId id="2147483663" r:id="rId16"/>
    <p:sldLayoutId id="2147483664" r:id="rId17"/>
    <p:sldLayoutId id="2147483666" r:id="rId18"/>
    <p:sldLayoutId id="2147483667" r:id="rId19"/>
    <p:sldLayoutId id="2147483685" r:id="rId20"/>
    <p:sldLayoutId id="2147483668" r:id="rId21"/>
    <p:sldLayoutId id="2147483669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ites.ina.fr/cnil/focus/chapitre/2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tocolo.org/ceremonial/protocolo-organismos-e-instituciones/ue-iconografia-institucional-emblemas-de-la-union-europea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8/what-are-the-benefits-of-playing-online-games-for-childre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snimnews.com/en/news/2020/08/31/2338899/eu-offers-400-million-euros-to-who-led-covid-19-vaccine-initiativ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istsresource.org/home/ai-in-the-health-insurance-industry-explainer-and-research-roundup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B36C10-A9EA-414E-B3D3-09BAD9FA9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3" y="419374"/>
            <a:ext cx="5182826" cy="31712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dirty="0"/>
              <a:t>"Le droit national, une source ancillaire ?"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140D27-0E15-4434-A8B8-FC32761449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831" y="4412513"/>
            <a:ext cx="3834392" cy="160422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1800" b="1" cap="all" spc="300" dirty="0"/>
              <a:t>Emmanuel Netter</a:t>
            </a:r>
          </a:p>
          <a:p>
            <a:pPr>
              <a:lnSpc>
                <a:spcPct val="120000"/>
              </a:lnSpc>
            </a:pPr>
            <a:endParaRPr lang="en-US" sz="1800" b="1" cap="all" spc="300"/>
          </a:p>
          <a:p>
            <a:pPr>
              <a:lnSpc>
                <a:spcPct val="120000"/>
              </a:lnSpc>
            </a:pPr>
            <a:r>
              <a:rPr lang="en-US" sz="1400" b="1" cap="all" spc="300" dirty="0" err="1"/>
              <a:t>Professeur</a:t>
            </a:r>
            <a:r>
              <a:rPr lang="en-US" sz="1400" b="1" cap="all" spc="300" dirty="0"/>
              <a:t> de droit </a:t>
            </a:r>
            <a:r>
              <a:rPr lang="en-US" sz="1400" b="1" cap="all" spc="300" dirty="0" err="1"/>
              <a:t>privé</a:t>
            </a:r>
          </a:p>
          <a:p>
            <a:pPr>
              <a:lnSpc>
                <a:spcPct val="120000"/>
              </a:lnSpc>
            </a:pPr>
            <a:r>
              <a:rPr lang="en-US" sz="1400" b="1" cap="all" spc="300" dirty="0"/>
              <a:t>Université de </a:t>
            </a:r>
            <a:r>
              <a:rPr lang="en-US" sz="1400" b="1" cap="all" spc="300" dirty="0" err="1"/>
              <a:t>strasbourg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Police, capture d’écran, ligne&#10;&#10;Description générée automatiquement">
            <a:extLst>
              <a:ext uri="{FF2B5EF4-FFF2-40B4-BE49-F238E27FC236}">
                <a16:creationId xmlns:a16="http://schemas.microsoft.com/office/drawing/2014/main" id="{AE4AB23E-DAAF-49EC-3440-330A1FD7B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419" y="28204"/>
            <a:ext cx="2455734" cy="137590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0EB185-AA3A-6C3C-806C-7FEDB526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269394-254F-7AD8-79F4-8850EC7C8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20504" y="6398878"/>
            <a:ext cx="6915018" cy="365125"/>
          </a:xfrm>
        </p:spPr>
        <p:txBody>
          <a:bodyPr/>
          <a:lstStyle/>
          <a:p>
            <a:r>
              <a:rPr lang="fr-FR" dirty="0"/>
              <a:t>Cohérence des données - Lyon - 13 février 2025</a:t>
            </a:r>
          </a:p>
        </p:txBody>
      </p:sp>
      <p:pic>
        <p:nvPicPr>
          <p:cNvPr id="10" name="Espace réservé pour une image  9" descr="Une image contenant texte, boisson gazeuse, intérieur&#10;&#10;Le contenu généré par l’IA peut être incorrect.">
            <a:extLst>
              <a:ext uri="{FF2B5EF4-FFF2-40B4-BE49-F238E27FC236}">
                <a16:creationId xmlns:a16="http://schemas.microsoft.com/office/drawing/2014/main" id="{CD5F3D31-4752-AEAA-1579-20B05870CC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167" b="14167"/>
          <a:stretch/>
        </p:blipFill>
        <p:spPr>
          <a:xfrm>
            <a:off x="3979380" y="-25830"/>
            <a:ext cx="8561332" cy="6948406"/>
          </a:xfrm>
        </p:spPr>
      </p:pic>
    </p:spTree>
    <p:extLst>
      <p:ext uri="{BB962C8B-B14F-4D97-AF65-F5344CB8AC3E}">
        <p14:creationId xmlns:p14="http://schemas.microsoft.com/office/powerpoint/2010/main" val="1709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 descr="Free Photos, PNG Stickers, Wallpapers &amp; Backgrounds - rawpixel">
            <a:extLst>
              <a:ext uri="{FF2B5EF4-FFF2-40B4-BE49-F238E27FC236}">
                <a16:creationId xmlns:a16="http://schemas.microsoft.com/office/drawing/2014/main" id="{44E9808F-6589-07D0-35B6-1F1EE477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12859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AABA6BE-E828-DEAF-B747-64027F41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Les raisons inavouables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22FCD60-3D33-D8A3-F4BB-275B2853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Absence </a:t>
            </a:r>
            <a:r>
              <a:rPr lang="en-US" dirty="0" err="1"/>
              <a:t>d'accord</a:t>
            </a:r>
            <a:r>
              <a:rPr lang="en-US" dirty="0"/>
              <a:t> entre </a:t>
            </a:r>
            <a:r>
              <a:rPr lang="en-US" dirty="0" err="1"/>
              <a:t>Etats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Manque </a:t>
            </a:r>
            <a:r>
              <a:rPr lang="en-US" err="1"/>
              <a:t>d'anticipation</a:t>
            </a:r>
            <a:r>
              <a:rPr lang="en-US" dirty="0"/>
              <a:t>, naïveté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</a:t>
            </a:r>
            <a:r>
              <a:rPr lang="en-US" dirty="0" err="1"/>
              <a:t>Patriotisme</a:t>
            </a:r>
            <a:r>
              <a:rPr lang="en-US" dirty="0"/>
              <a:t> </a:t>
            </a:r>
            <a:r>
              <a:rPr lang="en-US" dirty="0" err="1"/>
              <a:t>législatif</a:t>
            </a:r>
            <a:r>
              <a:rPr lang="en-US" dirty="0"/>
              <a:t>" (C. Haguenau-</a:t>
            </a:r>
            <a:r>
              <a:rPr lang="en-US" dirty="0" err="1"/>
              <a:t>Moizard</a:t>
            </a:r>
            <a:r>
              <a:rPr lang="en-US" dirty="0"/>
              <a:t>)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BA4616C-30EB-C7D0-9253-E3071306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Cohérence des données - Lyon - 13 février 2025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835F6D-A141-8C0E-4C7F-1EC002B6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46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D1D970-E363-6D47-7057-8AC8FE054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6008914" cy="16834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iNTRODUCTION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ECB2A6-6326-B87B-7185-0C8ADDB15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16886"/>
            <a:ext cx="6150926" cy="381709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 </a:t>
            </a:r>
            <a:r>
              <a:rPr lang="en-US"/>
              <a:t>creuset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national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"Droit des données"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"</a:t>
            </a:r>
            <a:r>
              <a:rPr lang="en-US"/>
              <a:t>Ancillaire</a:t>
            </a:r>
            <a:r>
              <a:rPr lang="en-US" dirty="0"/>
              <a:t>" 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Les </a:t>
            </a:r>
            <a:r>
              <a:rPr lang="en-US"/>
              <a:t>espaces</a:t>
            </a:r>
            <a:r>
              <a:rPr lang="en-US" dirty="0"/>
              <a:t> </a:t>
            </a:r>
            <a:r>
              <a:rPr lang="en-US"/>
              <a:t>nationaux</a:t>
            </a:r>
            <a:r>
              <a:rPr lang="en-US" dirty="0"/>
              <a:t> au sein d'un droit </a:t>
            </a:r>
            <a:r>
              <a:rPr lang="en-US"/>
              <a:t>européen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ECE240-4329-25FF-0267-93AD3ABF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Cohérence des données - Lyon - 13 février 2025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Espace réservé du contenu 7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11BE47F8-72DC-4A73-B536-4F63536AA0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37" r="604"/>
          <a:stretch/>
        </p:blipFill>
        <p:spPr>
          <a:xfrm>
            <a:off x="7963785" y="10"/>
            <a:ext cx="4228215" cy="685799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FE84C2-23D1-A74E-22CC-E9C7E2A3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4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185236-A476-D700-2E24-347FBB5A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- La physionomie des espaces nationaux au sein du droit européen des données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3037ABE-61AB-9C1F-FE07-AF3956E40EC7}"/>
              </a:ext>
            </a:extLst>
          </p:cNvPr>
          <p:cNvSpPr txBox="1"/>
          <p:nvPr/>
        </p:nvSpPr>
        <p:spPr>
          <a:xfrm>
            <a:off x="871870" y="4651745"/>
            <a:ext cx="4890977" cy="999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SzPct val="80000"/>
            </a:pPr>
            <a:r>
              <a:rPr lang="en-US" b="1" cap="all" spc="300">
                <a:solidFill>
                  <a:schemeClr val="tx2"/>
                </a:solidFill>
              </a:rPr>
              <a:t>ThePhoto par PhotoAuthor est fournie sous licence CCYYSA.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800EDE-B542-86C8-466C-E0D15335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Cohérence des données - Lyon - 13 février 2025</a:t>
            </a:r>
          </a:p>
        </p:txBody>
      </p:sp>
      <p:pic>
        <p:nvPicPr>
          <p:cNvPr id="6" name="Espace réservé du contenu 5" descr="Une image contenant ciel, drapeau, plein air, bâtiment&#10;&#10;Le contenu généré par l’IA peut être incorrect.">
            <a:extLst>
              <a:ext uri="{FF2B5EF4-FFF2-40B4-BE49-F238E27FC236}">
                <a16:creationId xmlns:a16="http://schemas.microsoft.com/office/drawing/2014/main" id="{9D6BAF51-C128-EAD1-E5D2-0A0817C11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697" r="25112" b="1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C7CEF1E-E5E1-E57B-D04F-C90EC5D6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7A219-D542-F588-D87C-FEC8891F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espaces délaissés par l'UE</a:t>
            </a:r>
          </a:p>
        </p:txBody>
      </p:sp>
      <p:pic>
        <p:nvPicPr>
          <p:cNvPr id="6" name="Espace réservé du contenu 5" descr="Une image contenant 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FB5E6ECF-DBE9-6622-5E01-24F652D3BA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0696" y="2266558"/>
            <a:ext cx="6096000" cy="3483429"/>
          </a:xfr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491132-AD65-CF8F-2397-F49B4D5D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5983F97-3DB4-3149-B77A-3A81461D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698352-88AB-D097-5EDB-4F9C4230A564}"/>
              </a:ext>
            </a:extLst>
          </p:cNvPr>
          <p:cNvSpPr txBox="1"/>
          <p:nvPr/>
        </p:nvSpPr>
        <p:spPr>
          <a:xfrm>
            <a:off x="1026218" y="2497778"/>
            <a:ext cx="386750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4000" dirty="0"/>
              <a:t>Par nécessité ?</a:t>
            </a:r>
          </a:p>
          <a:p>
            <a:pPr marL="285750" indent="-285750">
              <a:buFont typeface="Arial"/>
              <a:buChar char="•"/>
            </a:pPr>
            <a:r>
              <a:rPr lang="fr-FR" sz="4000" dirty="0"/>
              <a:t>Par choix ?</a:t>
            </a:r>
          </a:p>
          <a:p>
            <a:pPr marL="285750" indent="-285750">
              <a:buFont typeface="Arial"/>
              <a:buChar char="•"/>
            </a:pPr>
            <a:r>
              <a:rPr lang="fr-FR" sz="4000" dirty="0"/>
              <a:t>Par mégarde ?</a:t>
            </a:r>
          </a:p>
        </p:txBody>
      </p:sp>
    </p:spTree>
    <p:extLst>
      <p:ext uri="{BB962C8B-B14F-4D97-AF65-F5344CB8AC3E}">
        <p14:creationId xmlns:p14="http://schemas.microsoft.com/office/powerpoint/2010/main" val="754055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4F3B0-52F8-A521-BCCB-A8ADE92A8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4701153" cy="1382156"/>
          </a:xfrm>
        </p:spPr>
        <p:txBody>
          <a:bodyPr/>
          <a:lstStyle/>
          <a:p>
            <a:r>
              <a:rPr lang="fr-FR" dirty="0"/>
              <a:t>Les espaces ménagés par l'UE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23C6DF72-BAF2-C88A-9AF4-79291F3B98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ART. 22 LA DECISION AUTOMATISEE</a:t>
            </a:r>
            <a:endParaRPr lang="fr-FR"/>
          </a:p>
          <a:p>
            <a:pPr marL="0" indent="0">
              <a:buNone/>
            </a:pPr>
            <a:endParaRPr lang="fr-FR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r-FR" dirty="0">
                <a:ea typeface="+mn-lt"/>
                <a:cs typeface="+mn-lt"/>
              </a:rPr>
              <a:t>b) 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est autorisée par (…) le droit de l'État membre</a:t>
            </a:r>
            <a:r>
              <a:rPr lang="fr-FR" dirty="0">
                <a:ea typeface="+mn-lt"/>
                <a:cs typeface="+mn-lt"/>
              </a:rPr>
              <a:t> auquel le responsable du traitement est soumis et qui prévoit également des mesures appropriées pour la sauvegarde des droits et libertés et des intérêts légitimes de la personne concernée (...)</a:t>
            </a:r>
            <a:endParaRPr lang="fr-FR" dirty="0"/>
          </a:p>
          <a:p>
            <a:endParaRPr lang="fr-FR" dirty="0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55B845C2-6CB5-FC26-1ADE-179EFAA17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3420" y="3190188"/>
            <a:ext cx="5155770" cy="2612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ea typeface="+mn-lt"/>
                <a:cs typeface="+mn-lt"/>
              </a:rPr>
              <a:t>LE CONSENTEMENT DES MINEURS</a:t>
            </a:r>
            <a:endParaRPr lang="fr-FR"/>
          </a:p>
          <a:p>
            <a:pPr>
              <a:buNone/>
            </a:pPr>
            <a:r>
              <a:rPr lang="fr-FR" dirty="0">
                <a:ea typeface="+mn-lt"/>
                <a:cs typeface="+mn-lt"/>
              </a:rPr>
              <a:t>Lorsque l'enfant est âgé de moins de 16 ans(…). 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Les États membres peuvent prévoir par la loi un âge inférieur</a:t>
            </a:r>
            <a:r>
              <a:rPr lang="fr-FR" dirty="0">
                <a:ea typeface="+mn-lt"/>
                <a:cs typeface="+mn-lt"/>
              </a:rPr>
              <a:t> pour ces finalités pour autant que cet âge inférieur ne soit pas en-dessous de 13 ans.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22162F-0135-48A7-ECD7-0523BD32E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83588A-58B4-FEF1-09BE-F8D31E09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5</a:t>
            </a:fld>
            <a:endParaRPr lang="en-US" dirty="0"/>
          </a:p>
        </p:txBody>
      </p:sp>
      <p:pic>
        <p:nvPicPr>
          <p:cNvPr id="13" name="Image 12" descr="Une image contenant habits, intérieur, personne, jeune enfant&#10;&#10;Le contenu généré par l’IA peut être incorrect.">
            <a:extLst>
              <a:ext uri="{FF2B5EF4-FFF2-40B4-BE49-F238E27FC236}">
                <a16:creationId xmlns:a16="http://schemas.microsoft.com/office/drawing/2014/main" id="{F1E2755D-59C3-2CF9-326A-93ED26E90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3899" y="400683"/>
            <a:ext cx="3921897" cy="262117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B77044D-128B-29AF-96E8-5641DB529423}"/>
              </a:ext>
            </a:extLst>
          </p:cNvPr>
          <p:cNvSpPr txBox="1"/>
          <p:nvPr/>
        </p:nvSpPr>
        <p:spPr>
          <a:xfrm>
            <a:off x="4651725" y="6264033"/>
            <a:ext cx="3121025" cy="3175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/>
              <a:t>ThePhoto par PhotoAuthor est fournie sous licence CCYYSA.</a:t>
            </a:r>
          </a:p>
        </p:txBody>
      </p:sp>
    </p:spTree>
    <p:extLst>
      <p:ext uri="{BB962C8B-B14F-4D97-AF65-F5344CB8AC3E}">
        <p14:creationId xmlns:p14="http://schemas.microsoft.com/office/powerpoint/2010/main" val="67415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Playing Video Gams With A Computer Mouse · Free Stock Video">
            <a:extLst>
              <a:ext uri="{FF2B5EF4-FFF2-40B4-BE49-F238E27FC236}">
                <a16:creationId xmlns:a16="http://schemas.microsoft.com/office/drawing/2014/main" id="{B441A7A9-943C-31B6-B39C-06EA236D84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1" r="54301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E108606-03D3-D5E8-C7DC-3A552882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Les espaces impliqués par le droit de l'UE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329DA0-9A40-1942-445F-C506E61AC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2206255"/>
            <a:ext cx="5487146" cy="41183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dirty="0"/>
              <a:t>« Pour </a:t>
            </a:r>
            <a:r>
              <a:rPr lang="en-US" dirty="0" err="1"/>
              <a:t>obtenir</a:t>
            </a:r>
            <a:r>
              <a:rPr lang="en-US" dirty="0"/>
              <a:t> </a:t>
            </a:r>
            <a:r>
              <a:rPr lang="en-US" dirty="0" err="1"/>
              <a:t>l'ensemble</a:t>
            </a:r>
            <a:r>
              <a:rPr lang="en-US" dirty="0"/>
              <a:t> des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pertinentes</a:t>
            </a:r>
            <a:r>
              <a:rPr lang="en-US" dirty="0"/>
              <a:t> relatives au </a:t>
            </a:r>
            <a:r>
              <a:rPr lang="en-US" dirty="0" err="1"/>
              <a:t>traitement</a:t>
            </a:r>
            <a:r>
              <a:rPr lang="en-US" dirty="0"/>
              <a:t> </a:t>
            </a:r>
            <a:r>
              <a:rPr lang="en-US" dirty="0" err="1"/>
              <a:t>personnalisé</a:t>
            </a:r>
            <a:r>
              <a:rPr lang="en-US" dirty="0"/>
              <a:t> des </a:t>
            </a:r>
            <a:r>
              <a:rPr lang="en-US" dirty="0" err="1"/>
              <a:t>annonces</a:t>
            </a:r>
            <a:r>
              <a:rPr lang="en-US" dirty="0"/>
              <a:t>, un </a:t>
            </a:r>
            <a:r>
              <a:rPr lang="en-US" dirty="0" err="1"/>
              <a:t>utilisateur</a:t>
            </a:r>
            <a:r>
              <a:rPr lang="en-US" dirty="0"/>
              <a:t> doit </a:t>
            </a:r>
            <a:r>
              <a:rPr lang="en-US" dirty="0" err="1"/>
              <a:t>d'abord</a:t>
            </a:r>
            <a:r>
              <a:rPr lang="en-US" dirty="0"/>
              <a:t> </a:t>
            </a:r>
            <a:r>
              <a:rPr lang="en-US" dirty="0" err="1"/>
              <a:t>effectuer</a:t>
            </a:r>
            <a:r>
              <a:rPr lang="en-US" dirty="0"/>
              <a:t> trois actions à </a:t>
            </a:r>
            <a:r>
              <a:rPr lang="en-US" dirty="0" err="1"/>
              <a:t>partir</a:t>
            </a:r>
            <a:r>
              <a:rPr lang="en-US" dirty="0"/>
              <a:t> du premier </a:t>
            </a:r>
            <a:r>
              <a:rPr lang="en-US" dirty="0" err="1"/>
              <a:t>niveau</a:t>
            </a:r>
            <a:r>
              <a:rPr lang="en-US" dirty="0"/>
              <a:t> </a:t>
            </a:r>
            <a:r>
              <a:rPr lang="en-US" dirty="0" err="1"/>
              <a:t>d'information</a:t>
            </a:r>
            <a:r>
              <a:rPr lang="en-US" dirty="0"/>
              <a:t>, </a:t>
            </a:r>
            <a:r>
              <a:rPr lang="en-US" dirty="0" err="1"/>
              <a:t>avant</a:t>
            </a:r>
            <a:r>
              <a:rPr lang="en-US" dirty="0"/>
              <a:t> de </a:t>
            </a:r>
            <a:r>
              <a:rPr lang="en-US" dirty="0" err="1"/>
              <a:t>revenir</a:t>
            </a:r>
            <a:r>
              <a:rPr lang="en-US" dirty="0"/>
              <a:t> au document initial et </a:t>
            </a:r>
            <a:r>
              <a:rPr lang="en-US" dirty="0" err="1"/>
              <a:t>d'effectuer</a:t>
            </a:r>
            <a:r>
              <a:rPr lang="en-US" dirty="0"/>
              <a:t> deux </a:t>
            </a:r>
            <a:r>
              <a:rPr lang="en-US" dirty="0" err="1"/>
              <a:t>nouvelles</a:t>
            </a:r>
            <a:r>
              <a:rPr lang="en-US" dirty="0"/>
              <a:t> actions, </a:t>
            </a:r>
            <a:r>
              <a:rPr lang="en-US" dirty="0" err="1"/>
              <a:t>s</a:t>
            </a:r>
            <a:r>
              <a:rPr lang="en-US" dirty="0" err="1">
                <a:highlight>
                  <a:srgbClr val="FFFF00"/>
                </a:highlight>
              </a:rPr>
              <a:t>oit</a:t>
            </a:r>
            <a:r>
              <a:rPr lang="en-US" dirty="0">
                <a:highlight>
                  <a:srgbClr val="FFFF00"/>
                </a:highlight>
              </a:rPr>
              <a:t> un total de cinq actions, </a:t>
            </a:r>
            <a:r>
              <a:rPr lang="en-US" dirty="0" err="1">
                <a:highlight>
                  <a:srgbClr val="FFFF00"/>
                </a:highlight>
              </a:rPr>
              <a:t>tandis</a:t>
            </a:r>
            <a:r>
              <a:rPr lang="en-US" dirty="0">
                <a:highlight>
                  <a:srgbClr val="FFFF00"/>
                </a:highlight>
              </a:rPr>
              <a:t> que six actions </a:t>
            </a:r>
            <a:r>
              <a:rPr lang="en-US" dirty="0" err="1">
                <a:highlight>
                  <a:srgbClr val="FFFF00"/>
                </a:highlight>
              </a:rPr>
              <a:t>sont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nécessaires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/>
              <a:t>pour </a:t>
            </a:r>
            <a:r>
              <a:rPr lang="en-US" dirty="0" err="1"/>
              <a:t>obtenir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information exhaustive quant à la </a:t>
            </a:r>
            <a:r>
              <a:rPr lang="en-US" dirty="0" err="1"/>
              <a:t>géolocalisation</a:t>
            </a:r>
            <a:r>
              <a:rPr lang="en-US" dirty="0"/>
              <a:t> » (CE, 19 </a:t>
            </a:r>
            <a:r>
              <a:rPr lang="en-US" dirty="0" err="1"/>
              <a:t>juin</a:t>
            </a:r>
            <a:r>
              <a:rPr lang="en-US" dirty="0"/>
              <a:t> 2020, n° 430810).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3CF2A9-72F9-16C6-B7AB-E14A3C03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Cohérence des données - Lyon - 13 février 2025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044949-8430-159E-6197-68922B7E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7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29FE54-1EBD-BC49-467F-704277E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espaces disputés au droit de l'UE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6E6B21-7C74-4554-3AFE-C93368DC35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Article 22 du RGPD</a:t>
            </a:r>
            <a:endParaRPr lang="fr-FR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"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La personne concernée a le droit</a:t>
            </a:r>
            <a:r>
              <a:rPr lang="fr-FR" dirty="0">
                <a:ea typeface="+mn-lt"/>
                <a:cs typeface="+mn-lt"/>
              </a:rPr>
              <a:t> de ne pas faire l'objet d'une décision fondée exclusivement sur un traitement automatisé, y compris le profilage, produisant des effets juridiques la concernant ou l'affectant de manière significative de façon similaire."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DE54273-7E7A-3AED-15FC-21BD5DB9EC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-FR" dirty="0">
                <a:solidFill>
                  <a:srgbClr val="FF0000"/>
                </a:solidFill>
              </a:rPr>
              <a:t>Article 47 de la LIL</a:t>
            </a:r>
            <a:endParaRPr lang="fr-FR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"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Aucune décision</a:t>
            </a:r>
            <a:r>
              <a:rPr lang="fr-FR" dirty="0">
                <a:ea typeface="+mn-lt"/>
                <a:cs typeface="+mn-lt"/>
              </a:rPr>
              <a:t> produisant des effets juridiques à l'égard d'une personne ou l'affectant de manière significative </a:t>
            </a:r>
            <a:r>
              <a:rPr lang="fr-FR" dirty="0">
                <a:highlight>
                  <a:srgbClr val="FFFF00"/>
                </a:highlight>
                <a:ea typeface="+mn-lt"/>
                <a:cs typeface="+mn-lt"/>
              </a:rPr>
              <a:t>ne peut être prise</a:t>
            </a:r>
            <a:r>
              <a:rPr lang="fr-FR" dirty="0">
                <a:ea typeface="+mn-lt"/>
                <a:cs typeface="+mn-lt"/>
              </a:rPr>
              <a:t> sur le seul fondement d'un traitement automatisé de données à caractère personnel (…)"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933160-4CE7-8E4E-FFA2-EA5EFC0F3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Cohérence des données - Lyon - 13 février 2025</a:t>
            </a:r>
            <a:endParaRPr lang="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52F7D3-7A42-9C08-FAD7-E6B5A5ED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12CC964-A50B-4C29-B4E4-2C30BB34CC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7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D22DCE-83CC-1605-FC1A-DCA3F98CD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9A562-1145-3914-C4E9-451320B9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b="1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 – les raisons d'être des espaces nationaux au sein du droit européen des données</a:t>
            </a:r>
            <a:endParaRPr lang="en-US" sz="4100" i="1" kern="1200" cap="all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99B6A2-10DC-8479-5EFF-5CE17B582C62}"/>
              </a:ext>
            </a:extLst>
          </p:cNvPr>
          <p:cNvSpPr txBox="1"/>
          <p:nvPr/>
        </p:nvSpPr>
        <p:spPr>
          <a:xfrm>
            <a:off x="871870" y="4651745"/>
            <a:ext cx="4890977" cy="9994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buSzPct val="80000"/>
            </a:pPr>
            <a:r>
              <a:rPr lang="en-US" b="1" cap="all" spc="300">
                <a:solidFill>
                  <a:schemeClr val="tx2"/>
                </a:solidFill>
              </a:rPr>
              <a:t>ThePhoto par PhotoAuthor est fournie sous licence CCYYSA.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304AD1-154D-B464-B074-DBDBF9DD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Cohérence des données - Lyon - 13 février 2025</a:t>
            </a:r>
          </a:p>
        </p:txBody>
      </p:sp>
      <p:pic>
        <p:nvPicPr>
          <p:cNvPr id="6" name="Espace réservé du contenu 5" descr="Une image contenant drapeau, Drapeau des États-Unis, Bleu électrique, Jour du drapeau (USA)&#10;&#10;Le contenu généré par l’IA peut être incorrect.">
            <a:extLst>
              <a:ext uri="{FF2B5EF4-FFF2-40B4-BE49-F238E27FC236}">
                <a16:creationId xmlns:a16="http://schemas.microsoft.com/office/drawing/2014/main" id="{25277C62-C491-2AD8-9CD9-5DE16273E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977" r="17976" b="-1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9867CC0-FCCB-C403-4982-F286E0F7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66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8421A2-2761-2656-E876-6EB0030A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1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Les raisons vertueuses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E571AF-9FD6-E838-2C4B-585A0213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kern="1200" spc="30" baseline="0">
                <a:solidFill>
                  <a:schemeClr val="tx2"/>
                </a:solidFill>
                <a:latin typeface="+mj-lt"/>
                <a:ea typeface="+mn-ea"/>
                <a:cs typeface="+mn-cs"/>
              </a:rPr>
              <a:t>Cohérence des données - Lyon - 13 février 2025</a:t>
            </a:r>
          </a:p>
        </p:txBody>
      </p:sp>
      <p:pic>
        <p:nvPicPr>
          <p:cNvPr id="6" name="Image 5" descr="Une image contenant texte, cœur, personne, art&#10;&#10;Le contenu généré par l’IA peut être incorrect.">
            <a:extLst>
              <a:ext uri="{FF2B5EF4-FFF2-40B4-BE49-F238E27FC236}">
                <a16:creationId xmlns:a16="http://schemas.microsoft.com/office/drawing/2014/main" id="{B0731015-02FC-1643-584C-2ED7D677C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291" r="38895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EB6956-0D2E-A181-2B47-254270EB6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88DF7A-310C-F9E0-16CA-E620D3BC765D}"/>
              </a:ext>
            </a:extLst>
          </p:cNvPr>
          <p:cNvSpPr txBox="1"/>
          <p:nvPr/>
        </p:nvSpPr>
        <p:spPr>
          <a:xfrm>
            <a:off x="7269508" y="5066265"/>
            <a:ext cx="2622550" cy="3175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ThePhoto par PhotoAuthor est fournie sous licence CCYYSA.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2616B43-ABC6-5359-4512-4D443D0D1C34}"/>
              </a:ext>
            </a:extLst>
          </p:cNvPr>
          <p:cNvSpPr>
            <a:spLocks noGrp="1"/>
          </p:cNvSpPr>
          <p:nvPr/>
        </p:nvSpPr>
        <p:spPr>
          <a:xfrm>
            <a:off x="949271" y="3495029"/>
            <a:ext cx="4365356" cy="1151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har char="•"/>
            </a:pPr>
            <a:r>
              <a:rPr lang="fr-FR" dirty="0"/>
              <a:t>Accueillir la diversité antérieure</a:t>
            </a:r>
          </a:p>
          <a:p>
            <a:pPr marL="342900" indent="-342900">
              <a:buChar char="•"/>
            </a:pPr>
            <a:r>
              <a:rPr lang="fr-FR" dirty="0"/>
              <a:t>Permettre la diversité postérieure</a:t>
            </a:r>
          </a:p>
        </p:txBody>
      </p:sp>
    </p:spTree>
    <p:extLst>
      <p:ext uri="{BB962C8B-B14F-4D97-AF65-F5344CB8AC3E}">
        <p14:creationId xmlns:p14="http://schemas.microsoft.com/office/powerpoint/2010/main" val="176229337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263D7C-E9CB-4C77-8528-77A30083B7F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91F1737-EB5A-49A3-BFCA-A97A8DCDF4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E902E-C458-4A9F-863C-5D9185028F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_AngleLinesVTI</Template>
  <TotalTime>0</TotalTime>
  <Words>906</Words>
  <Application>Microsoft Office PowerPoint</Application>
  <PresentationFormat>Grand écran</PresentationFormat>
  <Paragraphs>115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AngleLinesVTI</vt:lpstr>
      <vt:lpstr>"Le droit national, une source ancillaire ?"</vt:lpstr>
      <vt:lpstr>iNTRODUCTION</vt:lpstr>
      <vt:lpstr>I - La physionomie des espaces nationaux au sein du droit européen des données</vt:lpstr>
      <vt:lpstr>Les espaces délaissés par l'UE</vt:lpstr>
      <vt:lpstr>Les espaces ménagés par l'UE</vt:lpstr>
      <vt:lpstr>Les espaces impliqués par le droit de l'UE</vt:lpstr>
      <vt:lpstr>Les espaces disputés au droit de l'UE</vt:lpstr>
      <vt:lpstr>II – les raisons d'être des espaces nationaux au sein du droit européen des données</vt:lpstr>
      <vt:lpstr>Les raisons vertueuses</vt:lpstr>
      <vt:lpstr>Les raisons inavouables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technologies disponibles, prescrites ou proscrites</dc:title>
  <dc:creator/>
  <cp:lastModifiedBy/>
  <cp:revision>490</cp:revision>
  <dcterms:created xsi:type="dcterms:W3CDTF">2021-02-08T04:45:48Z</dcterms:created>
  <dcterms:modified xsi:type="dcterms:W3CDTF">2025-02-12T15:43:45Z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