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2F0FE58-1738-4947-927D-285BEDDD8A14}">
          <p14:sldIdLst>
            <p14:sldId id="259"/>
          </p14:sldIdLst>
        </p14:section>
        <p14:section name="Introduction" id="{C8841F24-2FBF-473D-B63D-F42CDB841553}">
          <p14:sldIdLst>
            <p14:sldId id="260"/>
          </p14:sldIdLst>
        </p14:section>
        <p14:section name="Première partie" id="{377D51AA-A964-4471-8454-9E20ED68B179}">
          <p14:sldIdLst>
            <p14:sldId id="261"/>
            <p14:sldId id="262"/>
            <p14:sldId id="263"/>
            <p14:sldId id="264"/>
          </p14:sldIdLst>
        </p14:section>
        <p14:section name="Deuxième partie" id="{2BFE70B8-20D4-4FB6-9338-65214F9C5FB3}">
          <p14:sldIdLst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2EF3B-A7AB-9A8D-302F-DFA04CC850AC}" v="1" dt="2025-04-24T08:33:31.081"/>
    <p1510:client id="{FE1ACCC5-C629-4D2C-9FE7-ACA6CA2C8AD7}" v="698" dt="2025-04-24T21:43:29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4608" autoAdjust="0"/>
  </p:normalViewPr>
  <p:slideViewPr>
    <p:cSldViewPr snapToGrid="0">
      <p:cViewPr varScale="1">
        <p:scale>
          <a:sx n="131" d="100"/>
          <a:sy n="131" d="100"/>
        </p:scale>
        <p:origin x="184" y="1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8E82EC-4045-7857-526D-ACBE9A383D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EB8F9F-84D8-1D0F-055A-CF6B1F557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E93A-DF95-0846-9172-206C831A8F3D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BDB7AF-AF31-AB9E-A4F6-02A2B2C7D4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"La Vigilance, pointe avancée de l'obligation de Compliance", 5 décembre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743CC6-596A-B167-3D4D-8CF5D0B43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CC68-8D10-F74A-91DD-A49B4F43F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977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403B5A-21DF-4BBB-8059-B6B192FC641E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en-US"/>
              <a:t>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"La Vigilance, pointe avancée de l'obligation de Compliance", 5 décembre 2023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1EF503-E31C-4FCE-86D9-0C61A5CBE28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 rtl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orme libre : Forme 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’image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rtlCol="0" anchor="t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rtl="0"/>
            <a:r>
              <a:rPr lang="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u 2 de colonne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 3 d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14" name="Espace réservé d’image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2CC964-A50B-4C29-B4E4-2C30BB34CCF3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Droit du jeu vidéo – AMU – 25.04.25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rtlCol="0" anchor="ctr">
            <a:normAutofit/>
          </a:bodyPr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4" name="Espace réservé d’image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 rtlCol="0">
            <a:normAutofit/>
          </a:bodyPr>
          <a:lstStyle>
            <a:lvl1pPr algn="l">
              <a:defRPr sz="4400"/>
            </a:lvl1pPr>
          </a:lstStyle>
          <a:p>
            <a:pPr algn="r" rtl="0"/>
            <a:endParaRPr lang="en-US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 rtlCol="0"/>
          <a:lstStyle>
            <a:lvl1pPr>
              <a:buNone/>
              <a:defRPr/>
            </a:lvl1pPr>
          </a:lstStyle>
          <a:p>
            <a:pPr algn="r" rtl="0"/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Droit du jeu vidéo – AMU – 25.04.25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rtlCol="0" anchor="b">
            <a:normAutofit/>
          </a:bodyPr>
          <a:lstStyle>
            <a:lvl1pPr>
              <a:buNone/>
              <a:defRPr/>
            </a:lvl1pPr>
          </a:lstStyle>
          <a:p>
            <a:pPr algn="l" rtl="0"/>
            <a:endParaRPr lang="en-US" sz="1600" dirty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graphiqu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rtlCol="0" anchor="t"/>
          <a:lstStyle/>
          <a:p>
            <a:pPr rt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50" name="Espace réservé d’image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1" name="Espace réservé d’image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2" name="Espace réservé d’image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3" name="Espace réservé d’image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7" name="Espace réservé du texte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hronologi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3" y="447083"/>
            <a:ext cx="4226863" cy="31435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/>
              <a:t>Les données personnelles des joueurs</a:t>
            </a:r>
            <a:br>
              <a:rPr lang="fr-FR" sz="3600" dirty="0"/>
            </a:br>
            <a:r>
              <a:rPr lang="fr-FR" sz="3600" dirty="0"/>
              <a:t>de jeux </a:t>
            </a:r>
            <a:br>
              <a:rPr lang="fr-FR" sz="3600" dirty="0"/>
            </a:br>
            <a:r>
              <a:rPr lang="fr-FR" sz="3600" dirty="0"/>
              <a:t>vidéo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31" y="4315532"/>
            <a:ext cx="3003120" cy="170120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1800" b="1" cap="all" spc="300" dirty="0"/>
              <a:t>Emmanuel Netter</a:t>
            </a:r>
          </a:p>
          <a:p>
            <a:pPr>
              <a:lnSpc>
                <a:spcPct val="120000"/>
              </a:lnSpc>
            </a:pPr>
            <a:endParaRPr lang="en-US" sz="1800" b="1" cap="all" spc="300"/>
          </a:p>
          <a:p>
            <a:pPr>
              <a:lnSpc>
                <a:spcPct val="120000"/>
              </a:lnSpc>
            </a:pPr>
            <a:r>
              <a:rPr lang="en-US" sz="1400" b="1" cap="all" spc="300" dirty="0" err="1"/>
              <a:t>Professeur</a:t>
            </a:r>
            <a:r>
              <a:rPr lang="en-US" sz="1400" b="1" cap="all" spc="300" dirty="0"/>
              <a:t> de droit </a:t>
            </a:r>
            <a:r>
              <a:rPr lang="en-US" sz="1400" b="1" cap="all" spc="300" dirty="0" err="1"/>
              <a:t>privé</a:t>
            </a:r>
          </a:p>
          <a:p>
            <a:pPr>
              <a:lnSpc>
                <a:spcPct val="120000"/>
              </a:lnSpc>
            </a:pPr>
            <a:r>
              <a:rPr lang="en-US" sz="1400" b="1" cap="all" spc="300" dirty="0"/>
              <a:t>Université de </a:t>
            </a:r>
            <a:r>
              <a:rPr lang="en-US" sz="1400" b="1" cap="all" spc="300" dirty="0" err="1"/>
              <a:t>strasbourg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AE4AB23E-DAAF-49EC-3440-330A1FD7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419" y="28204"/>
            <a:ext cx="2455734" cy="137590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0EB185-AA3A-6C3C-806C-7FEDB526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69394-254F-7AD8-79F4-8850EC7C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0504" y="6398878"/>
            <a:ext cx="6915018" cy="365125"/>
          </a:xfrm>
        </p:spPr>
        <p:txBody>
          <a:bodyPr/>
          <a:lstStyle/>
          <a:p>
            <a:r>
              <a:rPr lang="fr-FR" dirty="0"/>
              <a:t>Droit du jeu vidéo – AMU – 25.04.25</a:t>
            </a:r>
          </a:p>
        </p:txBody>
      </p:sp>
      <p:pic>
        <p:nvPicPr>
          <p:cNvPr id="8" name="Espace réservé pour une image  7" descr="Une image contenant dessin humoristique, Dessin animé, clipart, Visage humain&#10;&#10;Le contenu généré par l’IA peut être incorrect.">
            <a:extLst>
              <a:ext uri="{FF2B5EF4-FFF2-40B4-BE49-F238E27FC236}">
                <a16:creationId xmlns:a16="http://schemas.microsoft.com/office/drawing/2014/main" id="{2F78B4A4-E498-773D-48B5-EAA57C79EA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047" b="14047"/>
          <a:stretch/>
        </p:blipFill>
        <p:spPr/>
      </p:pic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34A187C-FFE7-2FD3-F4DD-35AF0689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014" y="1122363"/>
            <a:ext cx="3316463" cy="3025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/>
              <a:t>C – l'opacité des traitements de monétisation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dessin humoristique, habits, Personnage de fiction, fiction&#10;&#10;Le contenu généré par l’IA peut être incorrect.">
            <a:extLst>
              <a:ext uri="{FF2B5EF4-FFF2-40B4-BE49-F238E27FC236}">
                <a16:creationId xmlns:a16="http://schemas.microsoft.com/office/drawing/2014/main" id="{5BB4954C-4159-D376-242D-5BBEA52D8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5" y="1023390"/>
            <a:ext cx="7228091" cy="480668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DE0FE3-2A7E-0401-156A-230D9C41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Droit du jeu vidéo – AMU – 25.04.25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4856E6-F153-B194-98D3-3DA75331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49A08-6AF2-AEE4-7338-F17FFA9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– la diversité des jeux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3D4EF-3EBD-DADD-AFED-1CC8A95F9E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Un monde d'interactions, et donc de données</a:t>
            </a:r>
          </a:p>
          <a:p>
            <a:r>
              <a:rPr lang="fr-FR" dirty="0"/>
              <a:t>Rôle du modèle économique</a:t>
            </a:r>
          </a:p>
          <a:p>
            <a:r>
              <a:rPr lang="fr-FR" dirty="0"/>
              <a:t>Jeux compétitifs ou non</a:t>
            </a:r>
          </a:p>
          <a:p>
            <a:r>
              <a:rPr lang="fr-FR" dirty="0"/>
              <a:t>Jeux en ligne / hors ligne</a:t>
            </a:r>
          </a:p>
          <a:p>
            <a:r>
              <a:rPr lang="fr-FR" dirty="0"/>
              <a:t>Jeux sociaux</a:t>
            </a:r>
          </a:p>
          <a:p>
            <a:r>
              <a:rPr lang="fr-FR" dirty="0"/>
              <a:t>PC, consoles, mobiles ?</a:t>
            </a:r>
          </a:p>
        </p:txBody>
      </p:sp>
      <p:pic>
        <p:nvPicPr>
          <p:cNvPr id="8" name="Espace réservé du contenu 7" descr="Une image contenant Dessin animé, fiction, Personnage de fiction, arme&#10;&#10;Le contenu généré par l’IA peut être incorrect.">
            <a:extLst>
              <a:ext uri="{FF2B5EF4-FFF2-40B4-BE49-F238E27FC236}">
                <a16:creationId xmlns:a16="http://schemas.microsoft.com/office/drawing/2014/main" id="{EE438A8C-A0D1-3AF9-7141-4A099E0C3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618" y="1924493"/>
            <a:ext cx="4266764" cy="4252470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573A2C-430E-FAA5-BACA-2553E355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Droit du jeu vidéo – AMU – 25.04.25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A4B006-9B66-5778-CF95-A307D9DF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9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3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4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4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699982-6376-B514-A83C-E6CD9C55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88" y="533400"/>
            <a:ext cx="4493885" cy="3614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I – Cartographie des traitements</a:t>
            </a:r>
          </a:p>
        </p:txBody>
      </p:sp>
      <p:cxnSp>
        <p:nvCxnSpPr>
          <p:cNvPr id="66" name="Straight Connector 52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54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6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livre&#10;&#10;Le contenu généré par l’IA peut être incorrect.">
            <a:extLst>
              <a:ext uri="{FF2B5EF4-FFF2-40B4-BE49-F238E27FC236}">
                <a16:creationId xmlns:a16="http://schemas.microsoft.com/office/drawing/2014/main" id="{A8C78892-52CB-57DA-7745-7B27C35D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16" y="535211"/>
            <a:ext cx="5802084" cy="5787577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EA52E-8CA0-F238-3AE4-A3394B23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Droit du jeu vidéo – AMU – 25.04.25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475A27-E325-E698-3CBD-519FF95E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9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13440C-70B2-26EE-394C-70BCDCAA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988" y="533400"/>
            <a:ext cx="4496228" cy="1690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A – Personnalisation de l'expérience de jeu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6" descr="Une image contenant dessin, dessin humoristique, habits, clipart&#10;&#10;Le contenu généré par l’IA peut être incorrect.">
            <a:extLst>
              <a:ext uri="{FF2B5EF4-FFF2-40B4-BE49-F238E27FC236}">
                <a16:creationId xmlns:a16="http://schemas.microsoft.com/office/drawing/2014/main" id="{478089D2-3EEF-8628-2229-170A911C0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654653"/>
            <a:ext cx="5562600" cy="554869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02C328-D8E1-CB5E-6148-7F196D19E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1789" y="2290762"/>
            <a:ext cx="4572428" cy="4033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Adaptation de la </a:t>
            </a:r>
            <a:r>
              <a:rPr lang="en-US" dirty="0" err="1"/>
              <a:t>difficulté</a:t>
            </a:r>
            <a:r>
              <a:rPr lang="en-US" dirty="0"/>
              <a:t> des obstacles du jeu</a:t>
            </a:r>
          </a:p>
          <a:p>
            <a:r>
              <a:rPr lang="en-US" dirty="0"/>
              <a:t>Adaptation de la </a:t>
            </a:r>
            <a:r>
              <a:rPr lang="en-US" dirty="0" err="1"/>
              <a:t>difficulté</a:t>
            </a:r>
            <a:r>
              <a:rPr lang="en-US" dirty="0"/>
              <a:t> des </a:t>
            </a:r>
            <a:r>
              <a:rPr lang="en-US" dirty="0" err="1"/>
              <a:t>adversaires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CAEE89-1B4B-ECE7-053B-3D5E2C24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Droit du jeu vidéo – AMU – 25.04.25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EF05F4-972E-8790-4FE4-6009F3D6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5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A9AFAD-6D70-942A-2191-A515E128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B – Protection de l'expérience de jeu</a:t>
            </a:r>
          </a:p>
        </p:txBody>
      </p:sp>
      <p:pic>
        <p:nvPicPr>
          <p:cNvPr id="7" name="Espace réservé du contenu 6" descr="Une image contenant dessin humoristique, Visage humain, dessin, Dessin animé&#10;&#10;Le contenu généré par l’IA peut être incorrect.">
            <a:extLst>
              <a:ext uri="{FF2B5EF4-FFF2-40B4-BE49-F238E27FC236}">
                <a16:creationId xmlns:a16="http://schemas.microsoft.com/office/drawing/2014/main" id="{F2FA0224-0754-E075-669D-52C69A67A8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800562"/>
            <a:ext cx="5270053" cy="525687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F6206-7F6D-14CF-13E6-8F59F33DF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8706" y="2211069"/>
            <a:ext cx="4439894" cy="41135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Protection du public du jeu</a:t>
            </a:r>
          </a:p>
          <a:p>
            <a:pPr lvl="1"/>
            <a:r>
              <a:rPr lang="en-US"/>
              <a:t>Fonctionnalités communautaires</a:t>
            </a:r>
          </a:p>
          <a:p>
            <a:pPr lvl="1"/>
            <a:r>
              <a:rPr lang="en-US"/>
              <a:t>Protection spécifique des mineurs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Protection de l'intégrité du jeu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964876-34A7-C78B-3CDC-6F408D77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Droit du jeu vidéo – AMU – 25.04.25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52EECC-40F4-D426-8B30-ABA7C157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2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39AC5A-5DE7-9F48-D2B2-51616967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C- Financement de l'expérience de jeu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6C091C-5266-C114-9A3E-BBB65F71F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2205038"/>
            <a:ext cx="4405314" cy="41195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Publicité personnalisée</a:t>
            </a:r>
          </a:p>
          <a:p>
            <a:r>
              <a:rPr lang="en-US"/>
              <a:t>Freemium : esthétiques, pay-to-win,  achat de contenus d'utilisateurs..</a:t>
            </a:r>
          </a:p>
          <a:p>
            <a:r>
              <a:rPr lang="en-US"/>
              <a:t>Contenu supplémentaire : DLC, Battle pass, season pass...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6" descr="Une image contenant dessin humoristique, Dessin animé, clipart, fiction&#10;&#10;Le contenu généré par l’IA peut être incorrect.">
            <a:extLst>
              <a:ext uri="{FF2B5EF4-FFF2-40B4-BE49-F238E27FC236}">
                <a16:creationId xmlns:a16="http://schemas.microsoft.com/office/drawing/2014/main" id="{E544546A-8AFB-4B8B-5610-73598D00E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1579436"/>
            <a:ext cx="5562600" cy="3699129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03735-43D2-12F7-AAFF-6AA1A50F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Droit du jeu vidéo – AMU – 25.04.25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8C71A-B996-9EC3-B473-8E80BAC8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1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texte, Dessin animé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37F90839-9869-DF1F-5C62-998CEB26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1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863DA8-9FDA-3E18-F840-735B5B8A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871538"/>
            <a:ext cx="6515100" cy="3202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i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 - Conformité des traitements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1AEE5-25FA-E3FA-EB58-7417EAC8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Droit du jeu vidéo – AMU – 25.04.25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02DD9A-5414-F4A1-FEB4-7A7335A9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7" name="Straight Connector 32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4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0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43392E-4C34-CBD2-DFF2-7344A3C6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50" y="541964"/>
            <a:ext cx="4768938" cy="3818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A – Le laxisme en matière de protection des mineurs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habits, Personnage de fiction, Anim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7251584F-F3B1-9A8D-2CB1-57467347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74" y="541964"/>
            <a:ext cx="3845452" cy="578263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9AE816-2B4F-D6E9-DDD0-AB8112B3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Droit du jeu vidéo – AMU – 25.04.25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70961B-65DB-3F03-CB9A-04EB2D03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6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25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7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9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0D30255-4131-C895-CDE7-3C10BF34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014" y="1122363"/>
            <a:ext cx="3316463" cy="3025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B – Le zèle en matière de lutte contre la triche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dessin humoristique, Dessin animé, fiction, Animation&#10;&#10;Le contenu généré par l’IA peut être incorrect.">
            <a:extLst>
              <a:ext uri="{FF2B5EF4-FFF2-40B4-BE49-F238E27FC236}">
                <a16:creationId xmlns:a16="http://schemas.microsoft.com/office/drawing/2014/main" id="{A05C688C-23CF-1B4B-3C00-70DDD1146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75" y="85515"/>
            <a:ext cx="6239757" cy="625294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047EF6-46F8-96BD-23D2-2956852C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Droit du jeu vidéo – AMU – 25.04.25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64719B-B1D1-A0FD-5B05-8A89462A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9369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263D7C-E9CB-4C77-8528-77A30083B7F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1F1737-EB5A-49A3-BFCA-A97A8DCDF4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E902E-C458-4A9F-863C-5D9185028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_AngleLinesVTI</Template>
  <TotalTime>0</TotalTime>
  <Words>906</Words>
  <Application>Microsoft Office PowerPoint</Application>
  <PresentationFormat>Grand écran</PresentationFormat>
  <Paragraphs>115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AngleLinesVTI</vt:lpstr>
      <vt:lpstr>Les données personnelles des joueurs de jeux  vidéo</vt:lpstr>
      <vt:lpstr>Introduction – la diversité des jeux</vt:lpstr>
      <vt:lpstr>I – Cartographie des traitements</vt:lpstr>
      <vt:lpstr>A – Personnalisation de l'expérience de jeu</vt:lpstr>
      <vt:lpstr>B – Protection de l'expérience de jeu</vt:lpstr>
      <vt:lpstr>C- Financement de l'expérience de jeu</vt:lpstr>
      <vt:lpstr>II - Conformité des traitements</vt:lpstr>
      <vt:lpstr>A – Le laxisme en matière de protection des mineurs</vt:lpstr>
      <vt:lpstr>B – Le zèle en matière de lutte contre la triche</vt:lpstr>
      <vt:lpstr>C – l'opacité des traitements de monétisation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technologies disponibles, prescrites ou proscrites</dc:title>
  <dc:creator/>
  <cp:lastModifiedBy/>
  <cp:revision>626</cp:revision>
  <dcterms:created xsi:type="dcterms:W3CDTF">2021-02-08T04:45:48Z</dcterms:created>
  <dcterms:modified xsi:type="dcterms:W3CDTF">2025-04-24T21:43:53Z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