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259" r:id="rId5"/>
    <p:sldId id="302" r:id="rId6"/>
    <p:sldId id="314" r:id="rId7"/>
    <p:sldId id="325" r:id="rId8"/>
    <p:sldId id="326" r:id="rId9"/>
    <p:sldId id="305" r:id="rId10"/>
    <p:sldId id="317" r:id="rId11"/>
    <p:sldId id="263" r:id="rId12"/>
    <p:sldId id="323" r:id="rId13"/>
    <p:sldId id="324" r:id="rId14"/>
    <p:sldId id="264" r:id="rId15"/>
    <p:sldId id="265" r:id="rId16"/>
    <p:sldId id="318" r:id="rId17"/>
    <p:sldId id="327" r:id="rId18"/>
    <p:sldId id="328" r:id="rId19"/>
    <p:sldId id="308" r:id="rId20"/>
    <p:sldId id="309" r:id="rId21"/>
    <p:sldId id="310" r:id="rId22"/>
    <p:sldId id="311" r:id="rId23"/>
    <p:sldId id="303" r:id="rId24"/>
    <p:sldId id="313" r:id="rId25"/>
    <p:sldId id="304" r:id="rId26"/>
    <p:sldId id="329" r:id="rId27"/>
    <p:sldId id="301" r:id="rId28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3A2B77-F8EF-53C5-8BA6-478234393D0E}" v="7" dt="2025-10-14T18:19:05.2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1" autoAdjust="0"/>
    <p:restoredTop sz="94612" autoAdjust="0"/>
  </p:normalViewPr>
  <p:slideViewPr>
    <p:cSldViewPr snapToGrid="0">
      <p:cViewPr varScale="1">
        <p:scale>
          <a:sx n="190" d="100"/>
          <a:sy n="1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BED327-0B25-4D02-8219-15544B82B7B7}" type="doc">
      <dgm:prSet loTypeId="urn:microsoft.com/office/officeart/2005/8/layout/process1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9DC64839-103B-47F2-BE86-28C9BDF073FE}">
      <dgm:prSet phldrT="[Texte]"/>
      <dgm:spPr/>
      <dgm:t>
        <a:bodyPr/>
        <a:lstStyle/>
        <a:p>
          <a:pPr rtl="0"/>
          <a:r>
            <a:rPr lang="fr-FR">
              <a:latin typeface="Consolas"/>
            </a:rPr>
            <a:t>Décision </a:t>
          </a:r>
          <a:r>
            <a:rPr lang="fr-FR" b="0" u="sng">
              <a:latin typeface="Consolas"/>
            </a:rPr>
            <a:t>entièrement </a:t>
          </a:r>
          <a:r>
            <a:rPr lang="fr-FR">
              <a:latin typeface="Consolas"/>
            </a:rPr>
            <a:t>automatisée ?</a:t>
          </a:r>
          <a:endParaRPr lang="fr-FR"/>
        </a:p>
      </dgm:t>
    </dgm:pt>
    <dgm:pt modelId="{3EE4529E-EAE0-494E-A9A4-E0280AFBABBE}" type="parTrans" cxnId="{4C8FD654-96BB-4C82-8303-BBC4B4E41DFC}">
      <dgm:prSet/>
      <dgm:spPr/>
      <dgm:t>
        <a:bodyPr/>
        <a:lstStyle/>
        <a:p>
          <a:endParaRPr lang="fr-FR"/>
        </a:p>
      </dgm:t>
    </dgm:pt>
    <dgm:pt modelId="{34FF19EA-BFD2-461B-9F6F-7534E5120B2A}" type="sibTrans" cxnId="{4C8FD654-96BB-4C82-8303-BBC4B4E41DFC}">
      <dgm:prSet/>
      <dgm:spPr/>
      <dgm:t>
        <a:bodyPr/>
        <a:lstStyle/>
        <a:p>
          <a:endParaRPr lang="fr-FR"/>
        </a:p>
      </dgm:t>
    </dgm:pt>
    <dgm:pt modelId="{9FE6FCD9-BD22-462E-BE8A-1A4CC6963A77}">
      <dgm:prSet phldrT="[Texte]"/>
      <dgm:spPr/>
      <dgm:t>
        <a:bodyPr/>
        <a:lstStyle/>
        <a:p>
          <a:pPr rtl="0"/>
          <a:r>
            <a:rPr lang="fr-FR">
              <a:latin typeface="Consolas"/>
            </a:rPr>
            <a:t>Effets </a:t>
          </a:r>
          <a:r>
            <a:rPr lang="fr-FR" u="sng">
              <a:latin typeface="Consolas"/>
            </a:rPr>
            <a:t>juridiques </a:t>
          </a:r>
          <a:r>
            <a:rPr lang="fr-FR">
              <a:latin typeface="Consolas"/>
            </a:rPr>
            <a:t>(ou similaires) ?</a:t>
          </a:r>
          <a:endParaRPr lang="fr-FR" u="sng">
            <a:latin typeface="Consolas"/>
          </a:endParaRPr>
        </a:p>
      </dgm:t>
    </dgm:pt>
    <dgm:pt modelId="{318312E1-61DA-4618-A0A3-F257A32A5B53}" type="parTrans" cxnId="{CA4EB138-3A2A-4BF3-B862-DCCBD347AA5C}">
      <dgm:prSet/>
      <dgm:spPr/>
      <dgm:t>
        <a:bodyPr/>
        <a:lstStyle/>
        <a:p>
          <a:endParaRPr lang="fr-FR"/>
        </a:p>
      </dgm:t>
    </dgm:pt>
    <dgm:pt modelId="{C113DFBA-E109-4CB7-807C-9D460DCC7951}" type="sibTrans" cxnId="{CA4EB138-3A2A-4BF3-B862-DCCBD347AA5C}">
      <dgm:prSet/>
      <dgm:spPr/>
      <dgm:t>
        <a:bodyPr/>
        <a:lstStyle/>
        <a:p>
          <a:endParaRPr lang="fr-FR"/>
        </a:p>
      </dgm:t>
    </dgm:pt>
    <dgm:pt modelId="{7CF6E0D3-F758-4A10-AB19-0F51038F4E85}">
      <dgm:prSet phldrT="[Texte]" phldr="0"/>
      <dgm:spPr/>
      <dgm:t>
        <a:bodyPr/>
        <a:lstStyle/>
        <a:p>
          <a:pPr rtl="0"/>
          <a:r>
            <a:rPr lang="fr-FR" b="0" u="sng" dirty="0">
              <a:latin typeface="Consolas"/>
            </a:rPr>
            <a:t>Interdiction</a:t>
          </a:r>
          <a:r>
            <a:rPr lang="fr-FR" u="sng" dirty="0">
              <a:latin typeface="Consolas"/>
            </a:rPr>
            <a:t> </a:t>
          </a:r>
          <a:r>
            <a:rPr lang="fr-FR" dirty="0">
              <a:latin typeface="Consolas"/>
            </a:rPr>
            <a:t>de principe.</a:t>
          </a:r>
          <a:endParaRPr lang="fr-FR" dirty="0"/>
        </a:p>
      </dgm:t>
    </dgm:pt>
    <dgm:pt modelId="{7173F175-14FB-4991-A82F-601069B34C41}" type="parTrans" cxnId="{4E5AA56E-D806-4E06-83FA-5CB36D0F694B}">
      <dgm:prSet/>
      <dgm:spPr/>
      <dgm:t>
        <a:bodyPr/>
        <a:lstStyle/>
        <a:p>
          <a:endParaRPr lang="fr-FR"/>
        </a:p>
      </dgm:t>
    </dgm:pt>
    <dgm:pt modelId="{2E171B60-CB93-4B56-9BE6-5AA2A95ABCC8}" type="sibTrans" cxnId="{4E5AA56E-D806-4E06-83FA-5CB36D0F694B}">
      <dgm:prSet/>
      <dgm:spPr/>
      <dgm:t>
        <a:bodyPr/>
        <a:lstStyle/>
        <a:p>
          <a:endParaRPr lang="fr-FR"/>
        </a:p>
      </dgm:t>
    </dgm:pt>
    <dgm:pt modelId="{C702B514-F0C8-E848-AEDF-5170DDD36C24}">
      <dgm:prSet/>
      <dgm:spPr/>
      <dgm:t>
        <a:bodyPr/>
        <a:lstStyle/>
        <a:p>
          <a:r>
            <a:rPr lang="fr-FR"/>
            <a:t>Exceptions</a:t>
          </a:r>
        </a:p>
      </dgm:t>
    </dgm:pt>
    <dgm:pt modelId="{07899976-3080-2D49-8910-2C2CDC5542AA}" type="parTrans" cxnId="{CDA2E2ED-3EFC-4D46-A9D8-B1DAAB940AC2}">
      <dgm:prSet/>
      <dgm:spPr/>
      <dgm:t>
        <a:bodyPr/>
        <a:lstStyle/>
        <a:p>
          <a:endParaRPr lang="fr-FR"/>
        </a:p>
      </dgm:t>
    </dgm:pt>
    <dgm:pt modelId="{7FDF9013-6A98-CC46-83F3-D55236829160}" type="sibTrans" cxnId="{CDA2E2ED-3EFC-4D46-A9D8-B1DAAB940AC2}">
      <dgm:prSet/>
      <dgm:spPr/>
      <dgm:t>
        <a:bodyPr/>
        <a:lstStyle/>
        <a:p>
          <a:endParaRPr lang="fr-FR"/>
        </a:p>
      </dgm:t>
    </dgm:pt>
    <dgm:pt modelId="{A59BA351-2D46-6E41-B529-43CB5224D0BE}">
      <dgm:prSet/>
      <dgm:spPr/>
      <dgm:t>
        <a:bodyPr/>
        <a:lstStyle/>
        <a:p>
          <a:r>
            <a:rPr lang="fr-FR"/>
            <a:t>Garanties</a:t>
          </a:r>
        </a:p>
      </dgm:t>
    </dgm:pt>
    <dgm:pt modelId="{A7925397-8EF8-2948-9938-26E01EFBF0C9}" type="parTrans" cxnId="{92D65572-DE18-4841-8FE4-43E28F9FC156}">
      <dgm:prSet/>
      <dgm:spPr/>
      <dgm:t>
        <a:bodyPr/>
        <a:lstStyle/>
        <a:p>
          <a:endParaRPr lang="fr-FR"/>
        </a:p>
      </dgm:t>
    </dgm:pt>
    <dgm:pt modelId="{786CDA83-A2C8-EB46-80A8-F41594F84245}" type="sibTrans" cxnId="{92D65572-DE18-4841-8FE4-43E28F9FC156}">
      <dgm:prSet/>
      <dgm:spPr/>
      <dgm:t>
        <a:bodyPr/>
        <a:lstStyle/>
        <a:p>
          <a:endParaRPr lang="fr-FR"/>
        </a:p>
      </dgm:t>
    </dgm:pt>
    <dgm:pt modelId="{DBC2EDAB-53EB-CC40-8E8D-6688FB82693A}" type="pres">
      <dgm:prSet presAssocID="{82BED327-0B25-4D02-8219-15544B82B7B7}" presName="Name0" presStyleCnt="0">
        <dgm:presLayoutVars>
          <dgm:dir/>
          <dgm:resizeHandles val="exact"/>
        </dgm:presLayoutVars>
      </dgm:prSet>
      <dgm:spPr/>
    </dgm:pt>
    <dgm:pt modelId="{2AAB51DF-4670-2D4C-8F66-0DA44990E722}" type="pres">
      <dgm:prSet presAssocID="{9DC64839-103B-47F2-BE86-28C9BDF073FE}" presName="node" presStyleLbl="node1" presStyleIdx="0" presStyleCnt="5">
        <dgm:presLayoutVars>
          <dgm:bulletEnabled val="1"/>
        </dgm:presLayoutVars>
      </dgm:prSet>
      <dgm:spPr/>
    </dgm:pt>
    <dgm:pt modelId="{AA496CD3-1EF6-7448-B730-FA9EF1BA2C52}" type="pres">
      <dgm:prSet presAssocID="{34FF19EA-BFD2-461B-9F6F-7534E5120B2A}" presName="sibTrans" presStyleLbl="sibTrans2D1" presStyleIdx="0" presStyleCnt="4"/>
      <dgm:spPr/>
    </dgm:pt>
    <dgm:pt modelId="{DAFE01F0-6626-564F-9E39-106990CC2E6D}" type="pres">
      <dgm:prSet presAssocID="{34FF19EA-BFD2-461B-9F6F-7534E5120B2A}" presName="connectorText" presStyleLbl="sibTrans2D1" presStyleIdx="0" presStyleCnt="4"/>
      <dgm:spPr/>
    </dgm:pt>
    <dgm:pt modelId="{5C6D5120-C74B-944E-A36B-926AC2A10EB8}" type="pres">
      <dgm:prSet presAssocID="{9FE6FCD9-BD22-462E-BE8A-1A4CC6963A77}" presName="node" presStyleLbl="node1" presStyleIdx="1" presStyleCnt="5">
        <dgm:presLayoutVars>
          <dgm:bulletEnabled val="1"/>
        </dgm:presLayoutVars>
      </dgm:prSet>
      <dgm:spPr/>
    </dgm:pt>
    <dgm:pt modelId="{72E41E6C-FCD6-114A-ABB8-478F061BBCB6}" type="pres">
      <dgm:prSet presAssocID="{C113DFBA-E109-4CB7-807C-9D460DCC7951}" presName="sibTrans" presStyleLbl="sibTrans2D1" presStyleIdx="1" presStyleCnt="4"/>
      <dgm:spPr/>
    </dgm:pt>
    <dgm:pt modelId="{A98423AC-57EF-2048-AE0B-01E585B33E34}" type="pres">
      <dgm:prSet presAssocID="{C113DFBA-E109-4CB7-807C-9D460DCC7951}" presName="connectorText" presStyleLbl="sibTrans2D1" presStyleIdx="1" presStyleCnt="4"/>
      <dgm:spPr/>
    </dgm:pt>
    <dgm:pt modelId="{481D8B3A-9AB8-0D41-83B2-6183F4852577}" type="pres">
      <dgm:prSet presAssocID="{7CF6E0D3-F758-4A10-AB19-0F51038F4E85}" presName="node" presStyleLbl="node1" presStyleIdx="2" presStyleCnt="5">
        <dgm:presLayoutVars>
          <dgm:bulletEnabled val="1"/>
        </dgm:presLayoutVars>
      </dgm:prSet>
      <dgm:spPr/>
    </dgm:pt>
    <dgm:pt modelId="{50825545-8FFB-4544-9276-4AB09D805EC6}" type="pres">
      <dgm:prSet presAssocID="{2E171B60-CB93-4B56-9BE6-5AA2A95ABCC8}" presName="sibTrans" presStyleLbl="sibTrans2D1" presStyleIdx="2" presStyleCnt="4"/>
      <dgm:spPr/>
    </dgm:pt>
    <dgm:pt modelId="{636A1029-4DCA-0E48-8CF0-DA7C055C16BC}" type="pres">
      <dgm:prSet presAssocID="{2E171B60-CB93-4B56-9BE6-5AA2A95ABCC8}" presName="connectorText" presStyleLbl="sibTrans2D1" presStyleIdx="2" presStyleCnt="4"/>
      <dgm:spPr/>
    </dgm:pt>
    <dgm:pt modelId="{5A5BD309-0DEB-5C42-915D-EB38D8F38684}" type="pres">
      <dgm:prSet presAssocID="{C702B514-F0C8-E848-AEDF-5170DDD36C24}" presName="node" presStyleLbl="node1" presStyleIdx="3" presStyleCnt="5">
        <dgm:presLayoutVars>
          <dgm:bulletEnabled val="1"/>
        </dgm:presLayoutVars>
      </dgm:prSet>
      <dgm:spPr/>
    </dgm:pt>
    <dgm:pt modelId="{A262B7CA-143D-1D48-8005-2FEA8D548346}" type="pres">
      <dgm:prSet presAssocID="{7FDF9013-6A98-CC46-83F3-D55236829160}" presName="sibTrans" presStyleLbl="sibTrans2D1" presStyleIdx="3" presStyleCnt="4"/>
      <dgm:spPr/>
    </dgm:pt>
    <dgm:pt modelId="{8CCF164A-CE49-BA43-BB52-837F87E8757E}" type="pres">
      <dgm:prSet presAssocID="{7FDF9013-6A98-CC46-83F3-D55236829160}" presName="connectorText" presStyleLbl="sibTrans2D1" presStyleIdx="3" presStyleCnt="4"/>
      <dgm:spPr/>
    </dgm:pt>
    <dgm:pt modelId="{424DACAA-56F2-B640-A94C-729EDE83A232}" type="pres">
      <dgm:prSet presAssocID="{A59BA351-2D46-6E41-B529-43CB5224D0BE}" presName="node" presStyleLbl="node1" presStyleIdx="4" presStyleCnt="5">
        <dgm:presLayoutVars>
          <dgm:bulletEnabled val="1"/>
        </dgm:presLayoutVars>
      </dgm:prSet>
      <dgm:spPr/>
    </dgm:pt>
  </dgm:ptLst>
  <dgm:cxnLst>
    <dgm:cxn modelId="{2E246907-5C04-7847-926F-A22C51DDDD41}" type="presOf" srcId="{C113DFBA-E109-4CB7-807C-9D460DCC7951}" destId="{A98423AC-57EF-2048-AE0B-01E585B33E34}" srcOrd="1" destOrd="0" presId="urn:microsoft.com/office/officeart/2005/8/layout/process1"/>
    <dgm:cxn modelId="{49AD0120-09AF-774D-A520-B91BA370A83E}" type="presOf" srcId="{C702B514-F0C8-E848-AEDF-5170DDD36C24}" destId="{5A5BD309-0DEB-5C42-915D-EB38D8F38684}" srcOrd="0" destOrd="0" presId="urn:microsoft.com/office/officeart/2005/8/layout/process1"/>
    <dgm:cxn modelId="{E180C327-AB1B-5444-942B-872A5D177056}" type="presOf" srcId="{A59BA351-2D46-6E41-B529-43CB5224D0BE}" destId="{424DACAA-56F2-B640-A94C-729EDE83A232}" srcOrd="0" destOrd="0" presId="urn:microsoft.com/office/officeart/2005/8/layout/process1"/>
    <dgm:cxn modelId="{6D7E2028-C28B-804B-A667-7DC834FEBD05}" type="presOf" srcId="{34FF19EA-BFD2-461B-9F6F-7534E5120B2A}" destId="{DAFE01F0-6626-564F-9E39-106990CC2E6D}" srcOrd="1" destOrd="0" presId="urn:microsoft.com/office/officeart/2005/8/layout/process1"/>
    <dgm:cxn modelId="{7172D72A-110E-964C-8463-58CAD5CB6599}" type="presOf" srcId="{7CF6E0D3-F758-4A10-AB19-0F51038F4E85}" destId="{481D8B3A-9AB8-0D41-83B2-6183F4852577}" srcOrd="0" destOrd="0" presId="urn:microsoft.com/office/officeart/2005/8/layout/process1"/>
    <dgm:cxn modelId="{CA4EB138-3A2A-4BF3-B862-DCCBD347AA5C}" srcId="{82BED327-0B25-4D02-8219-15544B82B7B7}" destId="{9FE6FCD9-BD22-462E-BE8A-1A4CC6963A77}" srcOrd="1" destOrd="0" parTransId="{318312E1-61DA-4618-A0A3-F257A32A5B53}" sibTransId="{C113DFBA-E109-4CB7-807C-9D460DCC7951}"/>
    <dgm:cxn modelId="{A9BD5D43-9930-7A4B-A841-40AED21D1ACF}" type="presOf" srcId="{7FDF9013-6A98-CC46-83F3-D55236829160}" destId="{A262B7CA-143D-1D48-8005-2FEA8D548346}" srcOrd="0" destOrd="0" presId="urn:microsoft.com/office/officeart/2005/8/layout/process1"/>
    <dgm:cxn modelId="{4E5AA56E-D806-4E06-83FA-5CB36D0F694B}" srcId="{82BED327-0B25-4D02-8219-15544B82B7B7}" destId="{7CF6E0D3-F758-4A10-AB19-0F51038F4E85}" srcOrd="2" destOrd="0" parTransId="{7173F175-14FB-4991-A82F-601069B34C41}" sibTransId="{2E171B60-CB93-4B56-9BE6-5AA2A95ABCC8}"/>
    <dgm:cxn modelId="{92D65572-DE18-4841-8FE4-43E28F9FC156}" srcId="{82BED327-0B25-4D02-8219-15544B82B7B7}" destId="{A59BA351-2D46-6E41-B529-43CB5224D0BE}" srcOrd="4" destOrd="0" parTransId="{A7925397-8EF8-2948-9938-26E01EFBF0C9}" sibTransId="{786CDA83-A2C8-EB46-80A8-F41594F84245}"/>
    <dgm:cxn modelId="{4C8FD654-96BB-4C82-8303-BBC4B4E41DFC}" srcId="{82BED327-0B25-4D02-8219-15544B82B7B7}" destId="{9DC64839-103B-47F2-BE86-28C9BDF073FE}" srcOrd="0" destOrd="0" parTransId="{3EE4529E-EAE0-494E-A9A4-E0280AFBABBE}" sibTransId="{34FF19EA-BFD2-461B-9F6F-7534E5120B2A}"/>
    <dgm:cxn modelId="{4CDF2A55-3E48-1B40-B276-95BA1282E93C}" type="presOf" srcId="{34FF19EA-BFD2-461B-9F6F-7534E5120B2A}" destId="{AA496CD3-1EF6-7448-B730-FA9EF1BA2C52}" srcOrd="0" destOrd="0" presId="urn:microsoft.com/office/officeart/2005/8/layout/process1"/>
    <dgm:cxn modelId="{6C18C3A3-0CE4-E940-865A-945B2849680B}" type="presOf" srcId="{C113DFBA-E109-4CB7-807C-9D460DCC7951}" destId="{72E41E6C-FCD6-114A-ABB8-478F061BBCB6}" srcOrd="0" destOrd="0" presId="urn:microsoft.com/office/officeart/2005/8/layout/process1"/>
    <dgm:cxn modelId="{17D469AB-1F3D-1B48-8A75-E649BBDE8D04}" type="presOf" srcId="{82BED327-0B25-4D02-8219-15544B82B7B7}" destId="{DBC2EDAB-53EB-CC40-8E8D-6688FB82693A}" srcOrd="0" destOrd="0" presId="urn:microsoft.com/office/officeart/2005/8/layout/process1"/>
    <dgm:cxn modelId="{4113B2B1-151F-E143-8666-E0570DEEEB99}" type="presOf" srcId="{7FDF9013-6A98-CC46-83F3-D55236829160}" destId="{8CCF164A-CE49-BA43-BB52-837F87E8757E}" srcOrd="1" destOrd="0" presId="urn:microsoft.com/office/officeart/2005/8/layout/process1"/>
    <dgm:cxn modelId="{BF01E7C5-BDA7-584D-B0A0-A593F1DEE33E}" type="presOf" srcId="{9DC64839-103B-47F2-BE86-28C9BDF073FE}" destId="{2AAB51DF-4670-2D4C-8F66-0DA44990E722}" srcOrd="0" destOrd="0" presId="urn:microsoft.com/office/officeart/2005/8/layout/process1"/>
    <dgm:cxn modelId="{7C396FDC-6582-FD4F-BE75-A79D1D1284FF}" type="presOf" srcId="{9FE6FCD9-BD22-462E-BE8A-1A4CC6963A77}" destId="{5C6D5120-C74B-944E-A36B-926AC2A10EB8}" srcOrd="0" destOrd="0" presId="urn:microsoft.com/office/officeart/2005/8/layout/process1"/>
    <dgm:cxn modelId="{8EE98EE3-9BCC-0D46-B945-7D4E713616DD}" type="presOf" srcId="{2E171B60-CB93-4B56-9BE6-5AA2A95ABCC8}" destId="{636A1029-4DCA-0E48-8CF0-DA7C055C16BC}" srcOrd="1" destOrd="0" presId="urn:microsoft.com/office/officeart/2005/8/layout/process1"/>
    <dgm:cxn modelId="{CDA2E2ED-3EFC-4D46-A9D8-B1DAAB940AC2}" srcId="{82BED327-0B25-4D02-8219-15544B82B7B7}" destId="{C702B514-F0C8-E848-AEDF-5170DDD36C24}" srcOrd="3" destOrd="0" parTransId="{07899976-3080-2D49-8910-2C2CDC5542AA}" sibTransId="{7FDF9013-6A98-CC46-83F3-D55236829160}"/>
    <dgm:cxn modelId="{A45CADF4-27F8-4F4A-9683-91C3E047106D}" type="presOf" srcId="{2E171B60-CB93-4B56-9BE6-5AA2A95ABCC8}" destId="{50825545-8FFB-4544-9276-4AB09D805EC6}" srcOrd="0" destOrd="0" presId="urn:microsoft.com/office/officeart/2005/8/layout/process1"/>
    <dgm:cxn modelId="{FA694E79-60DA-AC43-B2EF-91FA541C225E}" type="presParOf" srcId="{DBC2EDAB-53EB-CC40-8E8D-6688FB82693A}" destId="{2AAB51DF-4670-2D4C-8F66-0DA44990E722}" srcOrd="0" destOrd="0" presId="urn:microsoft.com/office/officeart/2005/8/layout/process1"/>
    <dgm:cxn modelId="{505733F2-0BE0-0141-94CB-C4340DB2B1B4}" type="presParOf" srcId="{DBC2EDAB-53EB-CC40-8E8D-6688FB82693A}" destId="{AA496CD3-1EF6-7448-B730-FA9EF1BA2C52}" srcOrd="1" destOrd="0" presId="urn:microsoft.com/office/officeart/2005/8/layout/process1"/>
    <dgm:cxn modelId="{2E82FAC6-1220-AC4A-A49A-4C58AD0E2261}" type="presParOf" srcId="{AA496CD3-1EF6-7448-B730-FA9EF1BA2C52}" destId="{DAFE01F0-6626-564F-9E39-106990CC2E6D}" srcOrd="0" destOrd="0" presId="urn:microsoft.com/office/officeart/2005/8/layout/process1"/>
    <dgm:cxn modelId="{D82143D2-E46A-FD4C-B6A1-DC6FF4E17C44}" type="presParOf" srcId="{DBC2EDAB-53EB-CC40-8E8D-6688FB82693A}" destId="{5C6D5120-C74B-944E-A36B-926AC2A10EB8}" srcOrd="2" destOrd="0" presId="urn:microsoft.com/office/officeart/2005/8/layout/process1"/>
    <dgm:cxn modelId="{4172E6E3-40ED-2940-9690-58785959E1D3}" type="presParOf" srcId="{DBC2EDAB-53EB-CC40-8E8D-6688FB82693A}" destId="{72E41E6C-FCD6-114A-ABB8-478F061BBCB6}" srcOrd="3" destOrd="0" presId="urn:microsoft.com/office/officeart/2005/8/layout/process1"/>
    <dgm:cxn modelId="{D4A83635-2013-8E44-B83E-C8FF9434E18F}" type="presParOf" srcId="{72E41E6C-FCD6-114A-ABB8-478F061BBCB6}" destId="{A98423AC-57EF-2048-AE0B-01E585B33E34}" srcOrd="0" destOrd="0" presId="urn:microsoft.com/office/officeart/2005/8/layout/process1"/>
    <dgm:cxn modelId="{0FFF5FAB-70BB-C345-BB56-0FF283C454AB}" type="presParOf" srcId="{DBC2EDAB-53EB-CC40-8E8D-6688FB82693A}" destId="{481D8B3A-9AB8-0D41-83B2-6183F4852577}" srcOrd="4" destOrd="0" presId="urn:microsoft.com/office/officeart/2005/8/layout/process1"/>
    <dgm:cxn modelId="{8C8B23FE-A269-604F-8A42-CE763FD0D489}" type="presParOf" srcId="{DBC2EDAB-53EB-CC40-8E8D-6688FB82693A}" destId="{50825545-8FFB-4544-9276-4AB09D805EC6}" srcOrd="5" destOrd="0" presId="urn:microsoft.com/office/officeart/2005/8/layout/process1"/>
    <dgm:cxn modelId="{A944E19D-A419-1C41-8785-6FFBB76D1F5C}" type="presParOf" srcId="{50825545-8FFB-4544-9276-4AB09D805EC6}" destId="{636A1029-4DCA-0E48-8CF0-DA7C055C16BC}" srcOrd="0" destOrd="0" presId="urn:microsoft.com/office/officeart/2005/8/layout/process1"/>
    <dgm:cxn modelId="{081AD8DD-40D9-064E-A362-058F88ADF66F}" type="presParOf" srcId="{DBC2EDAB-53EB-CC40-8E8D-6688FB82693A}" destId="{5A5BD309-0DEB-5C42-915D-EB38D8F38684}" srcOrd="6" destOrd="0" presId="urn:microsoft.com/office/officeart/2005/8/layout/process1"/>
    <dgm:cxn modelId="{11F510A3-0403-784A-813A-EC1A234E34B8}" type="presParOf" srcId="{DBC2EDAB-53EB-CC40-8E8D-6688FB82693A}" destId="{A262B7CA-143D-1D48-8005-2FEA8D548346}" srcOrd="7" destOrd="0" presId="urn:microsoft.com/office/officeart/2005/8/layout/process1"/>
    <dgm:cxn modelId="{25ED53C9-CAA3-AB49-8A91-0FBE4F0B6837}" type="presParOf" srcId="{A262B7CA-143D-1D48-8005-2FEA8D548346}" destId="{8CCF164A-CE49-BA43-BB52-837F87E8757E}" srcOrd="0" destOrd="0" presId="urn:microsoft.com/office/officeart/2005/8/layout/process1"/>
    <dgm:cxn modelId="{3ECBD038-123E-8F4E-8587-97AB180C3D08}" type="presParOf" srcId="{DBC2EDAB-53EB-CC40-8E8D-6688FB82693A}" destId="{424DACAA-56F2-B640-A94C-729EDE83A23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B51DF-4670-2D4C-8F66-0DA44990E722}">
      <dsp:nvSpPr>
        <dsp:cNvPr id="0" name=""/>
        <dsp:cNvSpPr/>
      </dsp:nvSpPr>
      <dsp:spPr>
        <a:xfrm>
          <a:off x="5230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>
              <a:latin typeface="Consolas"/>
            </a:rPr>
            <a:t>Décision </a:t>
          </a:r>
          <a:r>
            <a:rPr lang="fr-FR" sz="1600" b="0" u="sng" kern="1200">
              <a:latin typeface="Consolas"/>
            </a:rPr>
            <a:t>entièrement </a:t>
          </a:r>
          <a:r>
            <a:rPr lang="fr-FR" sz="1600" kern="1200">
              <a:latin typeface="Consolas"/>
            </a:rPr>
            <a:t>automatisée ?</a:t>
          </a:r>
          <a:endParaRPr lang="fr-FR" sz="1600" kern="1200"/>
        </a:p>
      </dsp:txBody>
      <dsp:txXfrm>
        <a:off x="42658" y="1150063"/>
        <a:ext cx="1546635" cy="1203018"/>
      </dsp:txXfrm>
    </dsp:sp>
    <dsp:sp modelId="{AA496CD3-1EF6-7448-B730-FA9EF1BA2C52}">
      <dsp:nvSpPr>
        <dsp:cNvPr id="0" name=""/>
        <dsp:cNvSpPr/>
      </dsp:nvSpPr>
      <dsp:spPr>
        <a:xfrm>
          <a:off x="1788870" y="1550508"/>
          <a:ext cx="343756" cy="40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1788870" y="1630934"/>
        <a:ext cx="240629" cy="241277"/>
      </dsp:txXfrm>
    </dsp:sp>
    <dsp:sp modelId="{5C6D5120-C74B-944E-A36B-926AC2A10EB8}">
      <dsp:nvSpPr>
        <dsp:cNvPr id="0" name=""/>
        <dsp:cNvSpPr/>
      </dsp:nvSpPr>
      <dsp:spPr>
        <a:xfrm>
          <a:off x="2275318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>
              <a:latin typeface="Consolas"/>
            </a:rPr>
            <a:t>Effets </a:t>
          </a:r>
          <a:r>
            <a:rPr lang="fr-FR" sz="1600" u="sng" kern="1200">
              <a:latin typeface="Consolas"/>
            </a:rPr>
            <a:t>juridiques </a:t>
          </a:r>
          <a:r>
            <a:rPr lang="fr-FR" sz="1600" kern="1200">
              <a:latin typeface="Consolas"/>
            </a:rPr>
            <a:t>(ou similaires) ?</a:t>
          </a:r>
          <a:endParaRPr lang="fr-FR" sz="1600" u="sng" kern="1200">
            <a:latin typeface="Consolas"/>
          </a:endParaRPr>
        </a:p>
      </dsp:txBody>
      <dsp:txXfrm>
        <a:off x="2312746" y="1150063"/>
        <a:ext cx="1546635" cy="1203018"/>
      </dsp:txXfrm>
    </dsp:sp>
    <dsp:sp modelId="{72E41E6C-FCD6-114A-ABB8-478F061BBCB6}">
      <dsp:nvSpPr>
        <dsp:cNvPr id="0" name=""/>
        <dsp:cNvSpPr/>
      </dsp:nvSpPr>
      <dsp:spPr>
        <a:xfrm>
          <a:off x="4058958" y="1550508"/>
          <a:ext cx="343756" cy="40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4058958" y="1630934"/>
        <a:ext cx="240629" cy="241277"/>
      </dsp:txXfrm>
    </dsp:sp>
    <dsp:sp modelId="{481D8B3A-9AB8-0D41-83B2-6183F4852577}">
      <dsp:nvSpPr>
        <dsp:cNvPr id="0" name=""/>
        <dsp:cNvSpPr/>
      </dsp:nvSpPr>
      <dsp:spPr>
        <a:xfrm>
          <a:off x="4545405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u="sng" kern="1200" dirty="0">
              <a:latin typeface="Consolas"/>
            </a:rPr>
            <a:t>Interdiction</a:t>
          </a:r>
          <a:r>
            <a:rPr lang="fr-FR" sz="1600" u="sng" kern="1200" dirty="0">
              <a:latin typeface="Consolas"/>
            </a:rPr>
            <a:t> </a:t>
          </a:r>
          <a:r>
            <a:rPr lang="fr-FR" sz="1600" kern="1200" dirty="0">
              <a:latin typeface="Consolas"/>
            </a:rPr>
            <a:t>de principe.</a:t>
          </a:r>
          <a:endParaRPr lang="fr-FR" sz="1600" kern="1200" dirty="0"/>
        </a:p>
      </dsp:txBody>
      <dsp:txXfrm>
        <a:off x="4582833" y="1150063"/>
        <a:ext cx="1546635" cy="1203018"/>
      </dsp:txXfrm>
    </dsp:sp>
    <dsp:sp modelId="{50825545-8FFB-4544-9276-4AB09D805EC6}">
      <dsp:nvSpPr>
        <dsp:cNvPr id="0" name=""/>
        <dsp:cNvSpPr/>
      </dsp:nvSpPr>
      <dsp:spPr>
        <a:xfrm>
          <a:off x="6329045" y="1550508"/>
          <a:ext cx="343756" cy="40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6329045" y="1630934"/>
        <a:ext cx="240629" cy="241277"/>
      </dsp:txXfrm>
    </dsp:sp>
    <dsp:sp modelId="{5A5BD309-0DEB-5C42-915D-EB38D8F38684}">
      <dsp:nvSpPr>
        <dsp:cNvPr id="0" name=""/>
        <dsp:cNvSpPr/>
      </dsp:nvSpPr>
      <dsp:spPr>
        <a:xfrm>
          <a:off x="6815492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Exceptions</a:t>
          </a:r>
        </a:p>
      </dsp:txBody>
      <dsp:txXfrm>
        <a:off x="6852920" y="1150063"/>
        <a:ext cx="1546635" cy="1203018"/>
      </dsp:txXfrm>
    </dsp:sp>
    <dsp:sp modelId="{A262B7CA-143D-1D48-8005-2FEA8D548346}">
      <dsp:nvSpPr>
        <dsp:cNvPr id="0" name=""/>
        <dsp:cNvSpPr/>
      </dsp:nvSpPr>
      <dsp:spPr>
        <a:xfrm>
          <a:off x="8599133" y="1550508"/>
          <a:ext cx="343756" cy="40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8599133" y="1630934"/>
        <a:ext cx="240629" cy="241277"/>
      </dsp:txXfrm>
    </dsp:sp>
    <dsp:sp modelId="{424DACAA-56F2-B640-A94C-729EDE83A232}">
      <dsp:nvSpPr>
        <dsp:cNvPr id="0" name=""/>
        <dsp:cNvSpPr/>
      </dsp:nvSpPr>
      <dsp:spPr>
        <a:xfrm>
          <a:off x="9085580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Garanties</a:t>
          </a:r>
        </a:p>
      </dsp:txBody>
      <dsp:txXfrm>
        <a:off x="9123008" y="1150063"/>
        <a:ext cx="1546635" cy="1203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08E82EC-4045-7857-526D-ACBE9A383D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5EB8F9F-84D8-1D0F-055A-CF6B1F5572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BE93A-DF95-0846-9172-206C831A8F3D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DB7AF-AF31-AB9E-A4F6-02A2B2C7D4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Colloque « La Vigilance, pointe avancée de l'Obligation de Compliance », 5 décembre 2023</a:t>
            </a:r>
          </a:p>
          <a:p>
            <a:r>
              <a:rPr lang="fr-FR"/>
              <a:t>
Colloque « La Vigilance, pointe avancée de l'Obligation de Compliance », 5 décembre 2023</a:t>
            </a:r>
          </a:p>
          <a:p>
            <a:r>
              <a:rPr lang="fr-FR"/>
              <a:t>
Colloque « La Vigilance, pointe avancée de l'Obligation de Compliance », 5 décembre 2023</a:t>
            </a:r>
          </a:p>
          <a:p>
            <a:r>
              <a:rPr lang="fr-FR"/>
              <a:t>
Colloque "La Vigilance, pointe avancée de l'obligation de Compliance", 5 décembre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743CC6-596A-B167-3D4D-8CF5D0B43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1CC68-8D10-F74A-91DD-A49B4F43F0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29774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4403B5A-21DF-4BBB-8059-B6B192FC641E}" type="datetimeFigureOut">
              <a:rPr lang="en-US" smtClean="0"/>
              <a:t>10/14/2025</a:t>
            </a:fld>
            <a:endParaRPr lang="en-US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r>
              <a:rPr lang="en-US"/>
              <a:t>Colloque « La Vigilance, pointe avancée de l'Obligation de Compliance », 5 décembre 2023</a:t>
            </a:r>
          </a:p>
          <a:p>
            <a:pPr rtl="0"/>
            <a:r>
              <a:rPr lang="en-US"/>
              <a:t>
Colloque « La Vigilance, pointe avancée de l'Obligation de Compliance », 5 décembre 2023</a:t>
            </a:r>
          </a:p>
          <a:p>
            <a:pPr rtl="0"/>
            <a:r>
              <a:rPr lang="en-US"/>
              <a:t>
Colloque « La Vigilance, pointe avancée de l'Obligation de Compliance », 5 décembre 2023</a:t>
            </a:r>
          </a:p>
          <a:p>
            <a:pPr rtl="0"/>
            <a:r>
              <a:rPr lang="en-US"/>
              <a:t>
Colloque "La Vigilance, pointe avancée de l'obligation de Compliance", 5 décembre 2023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61EF503-E31C-4FCE-86D9-0C61A5CBE28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2801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0EB13613-B0EE-441F-BE95-C20ED5BBA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3643"/>
            <a:ext cx="4613230" cy="6861641"/>
          </a:xfrm>
          <a:custGeom>
            <a:avLst/>
            <a:gdLst>
              <a:gd name="connsiteX0" fmla="*/ 4613230 w 4613230"/>
              <a:gd name="connsiteY0" fmla="*/ 6861641 h 6861641"/>
              <a:gd name="connsiteX1" fmla="*/ 0 w 4613230"/>
              <a:gd name="connsiteY1" fmla="*/ 6861641 h 6861641"/>
              <a:gd name="connsiteX2" fmla="*/ 1788950 w 4613230"/>
              <a:gd name="connsiteY2" fmla="*/ 0 h 6861641"/>
              <a:gd name="connsiteX3" fmla="*/ 4613230 w 4613230"/>
              <a:gd name="connsiteY3" fmla="*/ 0 h 6861641"/>
              <a:gd name="connsiteX4" fmla="*/ 4613230 w 4613230"/>
              <a:gd name="connsiteY4" fmla="*/ 6861641 h 686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3230" h="6861641">
                <a:moveTo>
                  <a:pt x="4613230" y="6861641"/>
                </a:moveTo>
                <a:lnTo>
                  <a:pt x="0" y="6861641"/>
                </a:lnTo>
                <a:lnTo>
                  <a:pt x="1788950" y="0"/>
                </a:lnTo>
                <a:lnTo>
                  <a:pt x="4613230" y="0"/>
                </a:lnTo>
                <a:lnTo>
                  <a:pt x="4613230" y="68616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 rtl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4" name="Forme libre : Forme 43">
            <a:extLst>
              <a:ext uri="{FF2B5EF4-FFF2-40B4-BE49-F238E27FC236}">
                <a16:creationId xmlns:a16="http://schemas.microsoft.com/office/drawing/2014/main" id="{2399D2ED-C606-4FE3-B01C-3A0A39699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14280"/>
            <a:ext cx="4615080" cy="10637"/>
          </a:xfrm>
          <a:custGeom>
            <a:avLst/>
            <a:gdLst>
              <a:gd name="connsiteX0" fmla="*/ 4615080 w 4615080"/>
              <a:gd name="connsiteY0" fmla="*/ 10637 h 10637"/>
              <a:gd name="connsiteX1" fmla="*/ 0 w 4615080"/>
              <a:gd name="connsiteY1" fmla="*/ 7095 h 10637"/>
              <a:gd name="connsiteX2" fmla="*/ 1850 w 4615080"/>
              <a:gd name="connsiteY2" fmla="*/ 0 h 10637"/>
              <a:gd name="connsiteX3" fmla="*/ 4615080 w 4615080"/>
              <a:gd name="connsiteY3" fmla="*/ 0 h 10637"/>
              <a:gd name="connsiteX4" fmla="*/ 4615080 w 4615080"/>
              <a:gd name="connsiteY4" fmla="*/ 10637 h 1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5080" h="10637">
                <a:moveTo>
                  <a:pt x="4615080" y="10637"/>
                </a:moveTo>
                <a:lnTo>
                  <a:pt x="0" y="7095"/>
                </a:lnTo>
                <a:lnTo>
                  <a:pt x="1850" y="0"/>
                </a:lnTo>
                <a:lnTo>
                  <a:pt x="4615080" y="0"/>
                </a:lnTo>
                <a:lnTo>
                  <a:pt x="4615080" y="106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A05C98F-3390-4876-ACE6-6BDD7A931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6F8EC6-7B48-45CF-933E-F83D29E16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37FFCAA-1618-46D9-B44D-5CE6E225D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6F2CA3C-3424-4A00-9FDF-0DC9EFAC2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0FA2E1A-8693-4B6C-ABF7-81B17586C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space réservé d’image 47">
            <a:extLst>
              <a:ext uri="{FF2B5EF4-FFF2-40B4-BE49-F238E27FC236}">
                <a16:creationId xmlns:a16="http://schemas.microsoft.com/office/drawing/2014/main" id="{C564A0C9-27BD-49AC-A786-23623E329E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3279" y="0"/>
            <a:ext cx="9568721" cy="6858000"/>
          </a:xfrm>
          <a:custGeom>
            <a:avLst/>
            <a:gdLst>
              <a:gd name="connsiteX0" fmla="*/ 1955447 w 9568721"/>
              <a:gd name="connsiteY0" fmla="*/ 0 h 6858000"/>
              <a:gd name="connsiteX1" fmla="*/ 9568721 w 9568721"/>
              <a:gd name="connsiteY1" fmla="*/ 0 h 6858000"/>
              <a:gd name="connsiteX2" fmla="*/ 9568721 w 9568721"/>
              <a:gd name="connsiteY2" fmla="*/ 6858000 h 6858000"/>
              <a:gd name="connsiteX3" fmla="*/ 0 w 9568721"/>
              <a:gd name="connsiteY3" fmla="*/ 6858000 h 6858000"/>
              <a:gd name="connsiteX4" fmla="*/ 0 w 9568721"/>
              <a:gd name="connsiteY4" fmla="*/ 6857998 h 6858000"/>
              <a:gd name="connsiteX5" fmla="*/ 167446 w 9568721"/>
              <a:gd name="connsiteY5" fmla="*/ 6857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721" h="6858000">
                <a:moveTo>
                  <a:pt x="1955447" y="0"/>
                </a:moveTo>
                <a:lnTo>
                  <a:pt x="9568721" y="0"/>
                </a:lnTo>
                <a:lnTo>
                  <a:pt x="9568721" y="6858000"/>
                </a:lnTo>
                <a:lnTo>
                  <a:pt x="0" y="6858000"/>
                </a:lnTo>
                <a:lnTo>
                  <a:pt x="0" y="6857998"/>
                </a:lnTo>
                <a:lnTo>
                  <a:pt x="167446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08E3DBC-8B68-468D-8087-25FED939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7" y="1040001"/>
            <a:ext cx="3338625" cy="3150159"/>
          </a:xfrm>
        </p:spPr>
        <p:txBody>
          <a:bodyPr rtlCol="0" anchor="t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90C672D-EAE7-4BF2-81BB-72858B251D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538" y="4240213"/>
            <a:ext cx="3497262" cy="180181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 rtl="0"/>
            <a:r>
              <a:rPr lang="fr"/>
              <a:t>Nom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1742368428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u 2 de colonne (diapositive de comparais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30946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u 3 d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90851D2E-FEBE-45BF-A78F-C1F61B6C3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2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4135C99B-A268-4617-89C4-8F3AA2AAA6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2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55282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ynthè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9FC1870-C7ED-435A-8479-DFD344B9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33400"/>
            <a:ext cx="5496636" cy="1685898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855DAF2-123D-4C27-95D2-974B5710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229347"/>
            <a:ext cx="5496636" cy="382174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14" name="Espace réservé d’image 11">
            <a:extLst>
              <a:ext uri="{FF2B5EF4-FFF2-40B4-BE49-F238E27FC236}">
                <a16:creationId xmlns:a16="http://schemas.microsoft.com/office/drawing/2014/main" id="{E3769467-BA9B-49FE-B40A-419EF3276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6070" y="0"/>
            <a:ext cx="2463897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77878E15-1592-426F-A454-7F4568224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49155" y="0"/>
            <a:ext cx="2539797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6" name="Espace réservé d’image 11">
            <a:extLst>
              <a:ext uri="{FF2B5EF4-FFF2-40B4-BE49-F238E27FC236}">
                <a16:creationId xmlns:a16="http://schemas.microsoft.com/office/drawing/2014/main" id="{E318F348-8CAC-4ADD-8162-E88487E44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86070" y="3383280"/>
            <a:ext cx="2463897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5" name="Espace réservé d’image 11">
            <a:extLst>
              <a:ext uri="{FF2B5EF4-FFF2-40B4-BE49-F238E27FC236}">
                <a16:creationId xmlns:a16="http://schemas.microsoft.com/office/drawing/2014/main" id="{C762F208-8E03-4B5E-9F11-0F01147F6A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49155" y="3383280"/>
            <a:ext cx="2539797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12CC964-A50B-4C29-B4E4-2C30BB34CCF3}" type="slidenum">
              <a:rPr lang="en-US" smtClean="0"/>
              <a:pPr rtl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11320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6AF1A06-62E5-489E-B58B-735C8C7AC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F69C6C4F-4058-4399-B572-5BE848DDF8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444"/>
            <a:ext cx="4966447" cy="6846394"/>
          </a:xfrm>
          <a:custGeom>
            <a:avLst/>
            <a:gdLst>
              <a:gd name="connsiteX0" fmla="*/ 0 w 4966447"/>
              <a:gd name="connsiteY0" fmla="*/ 0 h 6846394"/>
              <a:gd name="connsiteX1" fmla="*/ 4966447 w 4966447"/>
              <a:gd name="connsiteY1" fmla="*/ 0 h 6846394"/>
              <a:gd name="connsiteX2" fmla="*/ 3362258 w 4966447"/>
              <a:gd name="connsiteY2" fmla="*/ 6846394 h 6846394"/>
              <a:gd name="connsiteX3" fmla="*/ 0 w 4966447"/>
              <a:gd name="connsiteY3" fmla="*/ 6846394 h 684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447" h="6846394">
                <a:moveTo>
                  <a:pt x="0" y="0"/>
                </a:moveTo>
                <a:lnTo>
                  <a:pt x="4966447" y="0"/>
                </a:lnTo>
                <a:lnTo>
                  <a:pt x="3362258" y="6846394"/>
                </a:lnTo>
                <a:lnTo>
                  <a:pt x="0" y="684639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Comité d'éthique – 15 octobre 2025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C26D8E8-8E78-469E-8668-51D3E4C11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 rtlCol="0"/>
          <a:lstStyle>
            <a:lvl1pPr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D096BF3-A78D-4B37-892C-A0C327118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478083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23101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 rtlCol="0"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Modifiez le style des sous-titres du masque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7010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515477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679545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75688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752513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CA046725-2805-431E-AA4E-0B018DFB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3C30A62C-FEC9-4F1D-976E-DB003592F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93221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A2C262-0DF7-4EBE-8F23-D1240B3B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5" y="675167"/>
            <a:ext cx="3761862" cy="3055078"/>
          </a:xfrm>
        </p:spPr>
        <p:txBody>
          <a:bodyPr rtlCol="0" anchor="t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30E531D-ED29-45E2-A30F-0363B29E0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424" y="533400"/>
            <a:ext cx="3794512" cy="5797237"/>
          </a:xfrm>
        </p:spPr>
        <p:txBody>
          <a:bodyPr rtlCol="0" anchor="ctr">
            <a:normAutofit/>
          </a:bodyPr>
          <a:lstStyle>
            <a:lvl1pPr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801F434-3E0E-40D9-A2D3-857BAE77D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" idx="2"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D44F5C56-0053-4E4A-BFFF-E98E7B91CC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4" name="Espace réservé d’image 12">
            <a:extLst>
              <a:ext uri="{FF2B5EF4-FFF2-40B4-BE49-F238E27FC236}">
                <a16:creationId xmlns:a16="http://schemas.microsoft.com/office/drawing/2014/main" id="{226008DD-DEA7-4900-8D76-128694E123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3383280"/>
            <a:ext cx="2660904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51727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943FF111-78CB-4983-B8F5-B6B8AB608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7213E2B-F1F4-4058-B2C2-73EC82E30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790" y="1064715"/>
            <a:ext cx="6153912" cy="3922755"/>
          </a:xfrm>
        </p:spPr>
        <p:txBody>
          <a:bodyPr rtlCol="0">
            <a:normAutofit/>
          </a:bodyPr>
          <a:lstStyle>
            <a:lvl1pPr algn="l">
              <a:defRPr sz="4400"/>
            </a:lvl1pPr>
          </a:lstStyle>
          <a:p>
            <a:pPr algn="r" rtl="0"/>
            <a:endParaRPr lang="en-US" dirty="0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6F3C210C-32A8-4833-93AA-B97D51CEA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0" y="5033339"/>
            <a:ext cx="6157951" cy="943386"/>
          </a:xfrm>
        </p:spPr>
        <p:txBody>
          <a:bodyPr rtlCol="0"/>
          <a:lstStyle>
            <a:lvl1pPr>
              <a:buNone/>
              <a:defRPr/>
            </a:lvl1pPr>
          </a:lstStyle>
          <a:p>
            <a:pPr algn="r" rtl="0"/>
            <a:endParaRPr lang="en-US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9FA8250-8F05-4500-98CD-AD8B9E2BA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4A7590-29E0-4C43-A12B-EE5A8672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8440C747-2FA3-4C97-A0A7-52520A197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22" y="0"/>
            <a:ext cx="4811317" cy="6857998"/>
          </a:xfrm>
          <a:custGeom>
            <a:avLst/>
            <a:gdLst>
              <a:gd name="connsiteX0" fmla="*/ 0 w 4811317"/>
              <a:gd name="connsiteY0" fmla="*/ 0 h 6857998"/>
              <a:gd name="connsiteX1" fmla="*/ 4811317 w 4811317"/>
              <a:gd name="connsiteY1" fmla="*/ 0 h 6857998"/>
              <a:gd name="connsiteX2" fmla="*/ 2712446 w 4811317"/>
              <a:gd name="connsiteY2" fmla="*/ 6857998 h 6857998"/>
              <a:gd name="connsiteX3" fmla="*/ 0 w 4811317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46893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195894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26598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523880" y="457200"/>
            <a:ext cx="91436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1523880" y="1828800"/>
            <a:ext cx="9143640" cy="426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000" b="0" u="none" strike="noStrike">
              <a:solidFill>
                <a:srgbClr val="D9D9D9"/>
              </a:solidFill>
              <a:uFillTx/>
              <a:latin typeface="Candar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fr-FR"/>
              <a:t>Comité d'éthique – 15 octobre 2025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2A22099-FD59-429B-BC25-C19663940071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676156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3DC9447-F266-4B2E-8776-377FB587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7F96C23-62A5-470B-9372-63814535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162573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4B16D8F-69C0-44C7-95EE-6C7CDECA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E8FA2190-55B9-429E-AE43-1A9A41DBEB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742121" cy="3434316"/>
          </a:xfrm>
          <a:custGeom>
            <a:avLst/>
            <a:gdLst>
              <a:gd name="connsiteX0" fmla="*/ 0 w 4742121"/>
              <a:gd name="connsiteY0" fmla="*/ 0 h 3434316"/>
              <a:gd name="connsiteX1" fmla="*/ 4306186 w 4742121"/>
              <a:gd name="connsiteY1" fmla="*/ 0 h 3434316"/>
              <a:gd name="connsiteX2" fmla="*/ 4742121 w 4742121"/>
              <a:gd name="connsiteY2" fmla="*/ 3434316 h 3434316"/>
              <a:gd name="connsiteX3" fmla="*/ 0 w 4742121"/>
              <a:gd name="connsiteY3" fmla="*/ 3434316 h 34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121" h="3434316">
                <a:moveTo>
                  <a:pt x="0" y="0"/>
                </a:moveTo>
                <a:lnTo>
                  <a:pt x="4306186" y="0"/>
                </a:lnTo>
                <a:lnTo>
                  <a:pt x="4742121" y="3434316"/>
                </a:lnTo>
                <a:lnTo>
                  <a:pt x="0" y="343431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16" name="Espace réservé d’image 15">
            <a:extLst>
              <a:ext uri="{FF2B5EF4-FFF2-40B4-BE49-F238E27FC236}">
                <a16:creationId xmlns:a16="http://schemas.microsoft.com/office/drawing/2014/main" id="{B2EDFEAD-E435-414E-A9BA-4119679CBA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" y="3432620"/>
            <a:ext cx="5178056" cy="3425380"/>
          </a:xfrm>
          <a:custGeom>
            <a:avLst/>
            <a:gdLst>
              <a:gd name="connsiteX0" fmla="*/ 0 w 5178056"/>
              <a:gd name="connsiteY0" fmla="*/ 0 h 3425380"/>
              <a:gd name="connsiteX1" fmla="*/ 4742581 w 5178056"/>
              <a:gd name="connsiteY1" fmla="*/ 0 h 3425380"/>
              <a:gd name="connsiteX2" fmla="*/ 5178056 w 5178056"/>
              <a:gd name="connsiteY2" fmla="*/ 3425380 h 3425380"/>
              <a:gd name="connsiteX3" fmla="*/ 0 w 5178056"/>
              <a:gd name="connsiteY3" fmla="*/ 3425380 h 34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056" h="3425380">
                <a:moveTo>
                  <a:pt x="0" y="0"/>
                </a:moveTo>
                <a:lnTo>
                  <a:pt x="4742581" y="0"/>
                </a:lnTo>
                <a:lnTo>
                  <a:pt x="5178056" y="3425380"/>
                </a:lnTo>
                <a:lnTo>
                  <a:pt x="0" y="34253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7C28F12-C8E8-444E-8B69-9A0561604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734" y="2183035"/>
            <a:ext cx="5355266" cy="4121845"/>
          </a:xfrm>
        </p:spPr>
        <p:txBody>
          <a:bodyPr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Comité d'éthique – 15 octobre 2025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6539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aut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ous-titre 2">
            <a:extLst>
              <a:ext uri="{FF2B5EF4-FFF2-40B4-BE49-F238E27FC236}">
                <a16:creationId xmlns:a16="http://schemas.microsoft.com/office/drawing/2014/main" id="{49714512-90F0-4B35-94F8-E1B4DCE96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750" y="975816"/>
            <a:ext cx="2979897" cy="1264340"/>
          </a:xfrm>
        </p:spPr>
        <p:txBody>
          <a:bodyPr rtlCol="0" anchor="b">
            <a:normAutofit/>
          </a:bodyPr>
          <a:lstStyle>
            <a:lvl1pPr>
              <a:buNone/>
              <a:defRPr/>
            </a:lvl1pPr>
          </a:lstStyle>
          <a:p>
            <a:pPr algn="l" rtl="0"/>
            <a:endParaRPr lang="en-US" sz="1600" dirty="0"/>
          </a:p>
        </p:txBody>
      </p:sp>
      <p:sp>
        <p:nvSpPr>
          <p:cNvPr id="20" name="Espace réservé d’image 19">
            <a:extLst>
              <a:ext uri="{FF2B5EF4-FFF2-40B4-BE49-F238E27FC236}">
                <a16:creationId xmlns:a16="http://schemas.microsoft.com/office/drawing/2014/main" id="{44895DE7-C22A-447F-B81A-BDCA25CAF2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292" y="3"/>
            <a:ext cx="8997356" cy="4581079"/>
          </a:xfrm>
          <a:custGeom>
            <a:avLst/>
            <a:gdLst>
              <a:gd name="connsiteX0" fmla="*/ 0 w 8997356"/>
              <a:gd name="connsiteY0" fmla="*/ 0 h 4581079"/>
              <a:gd name="connsiteX1" fmla="*/ 8983708 w 8997356"/>
              <a:gd name="connsiteY1" fmla="*/ 0 h 4581079"/>
              <a:gd name="connsiteX2" fmla="*/ 8997356 w 8997356"/>
              <a:gd name="connsiteY2" fmla="*/ 893928 h 4581079"/>
              <a:gd name="connsiteX3" fmla="*/ 4060801 w 8997356"/>
              <a:gd name="connsiteY3" fmla="*/ 4581079 h 458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7356" h="4581079">
                <a:moveTo>
                  <a:pt x="0" y="0"/>
                </a:moveTo>
                <a:lnTo>
                  <a:pt x="8983708" y="0"/>
                </a:lnTo>
                <a:lnTo>
                  <a:pt x="8997356" y="893928"/>
                </a:lnTo>
                <a:lnTo>
                  <a:pt x="4060801" y="45810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23" name="Espace réservé d’image 22">
            <a:extLst>
              <a:ext uri="{FF2B5EF4-FFF2-40B4-BE49-F238E27FC236}">
                <a16:creationId xmlns:a16="http://schemas.microsoft.com/office/drawing/2014/main" id="{A5B5EF63-EEAA-4B07-A2B8-2483452BBA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3070" y="883420"/>
            <a:ext cx="4948931" cy="5974580"/>
          </a:xfrm>
          <a:custGeom>
            <a:avLst/>
            <a:gdLst>
              <a:gd name="connsiteX0" fmla="*/ 4948931 w 4948931"/>
              <a:gd name="connsiteY0" fmla="*/ 0 h 5974580"/>
              <a:gd name="connsiteX1" fmla="*/ 4948931 w 4948931"/>
              <a:gd name="connsiteY1" fmla="*/ 5974580 h 5974580"/>
              <a:gd name="connsiteX2" fmla="*/ 2028713 w 4948931"/>
              <a:gd name="connsiteY2" fmla="*/ 5974580 h 5974580"/>
              <a:gd name="connsiteX3" fmla="*/ 0 w 4948931"/>
              <a:gd name="connsiteY3" fmla="*/ 3710792 h 597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931" h="5974580">
                <a:moveTo>
                  <a:pt x="4948931" y="0"/>
                </a:moveTo>
                <a:lnTo>
                  <a:pt x="4948931" y="5974580"/>
                </a:lnTo>
                <a:lnTo>
                  <a:pt x="2028713" y="5974580"/>
                </a:lnTo>
                <a:lnTo>
                  <a:pt x="0" y="371079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26" name="Espace réservé d’image 25">
            <a:extLst>
              <a:ext uri="{FF2B5EF4-FFF2-40B4-BE49-F238E27FC236}">
                <a16:creationId xmlns:a16="http://schemas.microsoft.com/office/drawing/2014/main" id="{C4F9D0F6-DE6A-44A3-9D9E-A53D0C2292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34997" y="4574265"/>
            <a:ext cx="5074516" cy="2298983"/>
          </a:xfrm>
          <a:custGeom>
            <a:avLst/>
            <a:gdLst>
              <a:gd name="connsiteX0" fmla="*/ 3034176 w 5074516"/>
              <a:gd name="connsiteY0" fmla="*/ 0 h 2298983"/>
              <a:gd name="connsiteX1" fmla="*/ 5074516 w 5074516"/>
              <a:gd name="connsiteY1" fmla="*/ 2298983 h 2298983"/>
              <a:gd name="connsiteX2" fmla="*/ 0 w 5074516"/>
              <a:gd name="connsiteY2" fmla="*/ 2298983 h 22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74516" h="2298983">
                <a:moveTo>
                  <a:pt x="3034176" y="0"/>
                </a:moveTo>
                <a:lnTo>
                  <a:pt x="5074516" y="2298983"/>
                </a:lnTo>
                <a:lnTo>
                  <a:pt x="0" y="22989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FEE8AE0-4188-4CB6-8BFB-70E163ED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2679192"/>
            <a:ext cx="4946904" cy="3273552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29810826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de graphiqu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4024312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83968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2649690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91049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08BDEDEF-6AC9-4ADF-B6AE-83CC82D2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87762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702995 w 6699211"/>
              <a:gd name="connsiteY0" fmla="*/ 5613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56139 h 6857998"/>
              <a:gd name="connsiteX0" fmla="*/ 2702995 w 6699211"/>
              <a:gd name="connsiteY0" fmla="*/ 29135 h 6830994"/>
              <a:gd name="connsiteX1" fmla="*/ 6681322 w 6699211"/>
              <a:gd name="connsiteY1" fmla="*/ 0 h 6830994"/>
              <a:gd name="connsiteX2" fmla="*/ 6699211 w 6699211"/>
              <a:gd name="connsiteY2" fmla="*/ 6830994 h 6830994"/>
              <a:gd name="connsiteX3" fmla="*/ 0 w 6699211"/>
              <a:gd name="connsiteY3" fmla="*/ 6817346 h 6830994"/>
              <a:gd name="connsiteX4" fmla="*/ 2702995 w 6699211"/>
              <a:gd name="connsiteY4" fmla="*/ 29135 h 6830994"/>
              <a:gd name="connsiteX0" fmla="*/ 2702995 w 6699211"/>
              <a:gd name="connsiteY0" fmla="*/ 2131 h 6803990"/>
              <a:gd name="connsiteX1" fmla="*/ 6699211 w 6699211"/>
              <a:gd name="connsiteY1" fmla="*/ 0 h 6803990"/>
              <a:gd name="connsiteX2" fmla="*/ 6699211 w 6699211"/>
              <a:gd name="connsiteY2" fmla="*/ 6803990 h 6803990"/>
              <a:gd name="connsiteX3" fmla="*/ 0 w 6699211"/>
              <a:gd name="connsiteY3" fmla="*/ 6790342 h 6803990"/>
              <a:gd name="connsiteX4" fmla="*/ 2702995 w 6699211"/>
              <a:gd name="connsiteY4" fmla="*/ 2131 h 680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03990">
                <a:moveTo>
                  <a:pt x="2702995" y="2131"/>
                </a:moveTo>
                <a:lnTo>
                  <a:pt x="6699211" y="0"/>
                </a:lnTo>
                <a:lnTo>
                  <a:pt x="6699211" y="6803990"/>
                </a:lnTo>
                <a:lnTo>
                  <a:pt x="0" y="6790342"/>
                </a:lnTo>
                <a:lnTo>
                  <a:pt x="2702995" y="213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0CB336-8515-4565-B747-B4EA83B4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680485"/>
            <a:ext cx="3393440" cy="2748515"/>
          </a:xfrm>
        </p:spPr>
        <p:txBody>
          <a:bodyPr rtlCol="0" anchor="t"/>
          <a:lstStyle/>
          <a:p>
            <a:pPr rtl="0"/>
            <a:endParaRPr lang="en-US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64F675D-D792-42C0-8961-D2D1D79CD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6D2EC4D-FD33-4925-B0A8-68C9818DB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678" y="533399"/>
            <a:ext cx="3678762" cy="5771481"/>
          </a:xfrm>
        </p:spPr>
        <p:txBody>
          <a:bodyPr rtlCol="0" anchor="ctr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FC7C9F55-A39F-4FB9-BEAD-745EA3E0A2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5" name="Espace réservé d’image 13">
            <a:extLst>
              <a:ext uri="{FF2B5EF4-FFF2-40B4-BE49-F238E27FC236}">
                <a16:creationId xmlns:a16="http://schemas.microsoft.com/office/drawing/2014/main" id="{A480833B-6513-44B8-B08A-6FCB3911FE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2324100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6" name="Espace réservé d’image 13">
            <a:extLst>
              <a:ext uri="{FF2B5EF4-FFF2-40B4-BE49-F238E27FC236}">
                <a16:creationId xmlns:a16="http://schemas.microsoft.com/office/drawing/2014/main" id="{3BCCF25F-1246-4BAE-BAA2-FB33719CF5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31096" y="4535424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542482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50" name="Espace réservé d’image 49">
            <a:extLst>
              <a:ext uri="{FF2B5EF4-FFF2-40B4-BE49-F238E27FC236}">
                <a16:creationId xmlns:a16="http://schemas.microsoft.com/office/drawing/2014/main" id="{5496CA69-F288-4538-974D-9A68581F49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43000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1F7CBA7A-8076-4743-AD9E-CB0B2B1D1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5421" y="4319521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8B03D9A7-85A7-4570-ADAF-E43C05B52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143000" y="4761768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51" name="Espace réservé d’image 49">
            <a:extLst>
              <a:ext uri="{FF2B5EF4-FFF2-40B4-BE49-F238E27FC236}">
                <a16:creationId xmlns:a16="http://schemas.microsoft.com/office/drawing/2014/main" id="{ADF2F19D-7D9A-47B3-8711-A71F034693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8463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3" name="Espace réservé du texte 2">
            <a:extLst>
              <a:ext uri="{FF2B5EF4-FFF2-40B4-BE49-F238E27FC236}">
                <a16:creationId xmlns:a16="http://schemas.microsoft.com/office/drawing/2014/main" id="{790A904C-841C-438E-BD4B-C18FC28CBD0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789781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4" name="Espace réservé du texte 2">
            <a:extLst>
              <a:ext uri="{FF2B5EF4-FFF2-40B4-BE49-F238E27FC236}">
                <a16:creationId xmlns:a16="http://schemas.microsoft.com/office/drawing/2014/main" id="{611759C1-BECA-460C-916A-079B29E05C3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787360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52" name="Espace réservé d’image 49">
            <a:extLst>
              <a:ext uri="{FF2B5EF4-FFF2-40B4-BE49-F238E27FC236}">
                <a16:creationId xmlns:a16="http://schemas.microsoft.com/office/drawing/2014/main" id="{4519A595-9DA0-413B-A1E1-B0F059132DD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3737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C20274DC-5128-46D8-9229-02288D26493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441406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6" name="Espace réservé du texte 2">
            <a:extLst>
              <a:ext uri="{FF2B5EF4-FFF2-40B4-BE49-F238E27FC236}">
                <a16:creationId xmlns:a16="http://schemas.microsoft.com/office/drawing/2014/main" id="{6F92FD73-9CD4-4AB0-8DEF-B9D7B1C5904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38985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53" name="Espace réservé d’image 49">
            <a:extLst>
              <a:ext uri="{FF2B5EF4-FFF2-40B4-BE49-F238E27FC236}">
                <a16:creationId xmlns:a16="http://schemas.microsoft.com/office/drawing/2014/main" id="{ECF2CB24-2F78-42B5-BEC0-904245F3745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8913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7" name="Espace réservé du texte 2">
            <a:extLst>
              <a:ext uri="{FF2B5EF4-FFF2-40B4-BE49-F238E27FC236}">
                <a16:creationId xmlns:a16="http://schemas.microsoft.com/office/drawing/2014/main" id="{E099301F-F262-4EB4-9AAA-D10A9CF42DC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090610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8" name="Espace réservé du texte 2">
            <a:extLst>
              <a:ext uri="{FF2B5EF4-FFF2-40B4-BE49-F238E27FC236}">
                <a16:creationId xmlns:a16="http://schemas.microsoft.com/office/drawing/2014/main" id="{BD5BC820-7DAB-4C8E-A7E4-A885BBE9AB8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088189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27106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hronologie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92810" cy="4351338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18281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3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5" r:id="rId4"/>
    <p:sldLayoutId id="2147483686" r:id="rId5"/>
    <p:sldLayoutId id="2147483662" r:id="rId6"/>
    <p:sldLayoutId id="2147483679" r:id="rId7"/>
    <p:sldLayoutId id="2147483682" r:id="rId8"/>
    <p:sldLayoutId id="2147483687" r:id="rId9"/>
    <p:sldLayoutId id="2147483665" r:id="rId10"/>
    <p:sldLayoutId id="2147483683" r:id="rId11"/>
    <p:sldLayoutId id="2147483677" r:id="rId12"/>
    <p:sldLayoutId id="2147483678" r:id="rId13"/>
    <p:sldLayoutId id="2147483684" r:id="rId14"/>
    <p:sldLayoutId id="2147483661" r:id="rId15"/>
    <p:sldLayoutId id="2147483663" r:id="rId16"/>
    <p:sldLayoutId id="2147483664" r:id="rId17"/>
    <p:sldLayoutId id="2147483666" r:id="rId18"/>
    <p:sldLayoutId id="2147483667" r:id="rId19"/>
    <p:sldLayoutId id="2147483685" r:id="rId20"/>
    <p:sldLayoutId id="2147483668" r:id="rId21"/>
    <p:sldLayoutId id="2147483669" r:id="rId22"/>
    <p:sldLayoutId id="2147483688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hyperlink" Target="http://nedhayes.com/biometric-security-update-an-overview-in-the-covid-19-era" TargetMode="External"/><Relationship Id="rId7" Type="http://schemas.openxmlformats.org/officeDocument/2006/relationships/hyperlink" Target="https://creativecommons.org/licenses/by-nd/3.0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hyperlink" Target="http://www.justintarte.com/2014/10/what-if-this-was-your-districts-grading.html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hyperlink" Target="https://creativecommons.org/licenses/by/3.0/" TargetMode="External"/><Relationship Id="rId3" Type="http://schemas.openxmlformats.org/officeDocument/2006/relationships/hyperlink" Target="https://technofaq.org/posts/2017/12/heres-everything-you-need-to-know-about-software-testing/" TargetMode="External"/><Relationship Id="rId7" Type="http://schemas.openxmlformats.org/officeDocument/2006/relationships/hyperlink" Target="https://creativecommons.org/licenses/by-nc/3.0/" TargetMode="External"/><Relationship Id="rId12" Type="http://schemas.openxmlformats.org/officeDocument/2006/relationships/hyperlink" Target="https://malaysianewseverday.blogspot.com/2014/12/mesti-baca-percakapan-terakhir-pilot.html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r-craft.org/r-news/5-types-of-machine-learning-algorithms-with-use-cases/" TargetMode="External"/><Relationship Id="rId11" Type="http://schemas.openxmlformats.org/officeDocument/2006/relationships/image" Target="../media/image21.jpeg"/><Relationship Id="rId5" Type="http://schemas.openxmlformats.org/officeDocument/2006/relationships/image" Target="../media/image19.png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reativecommons.org/licenses/by-nc-sa/3.0/" TargetMode="External"/><Relationship Id="rId9" Type="http://schemas.openxmlformats.org/officeDocument/2006/relationships/hyperlink" Target="https://kenscourses.com/tc1019fall2016/syndicated/what-is-software-design-4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s://www.8bitlibrarian.com/the-transformation-to-transparency/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flickr.com/photos/meg_nicol/448347155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s://creativecommons.org/licenses/by-nc-sa/3.0/" TargetMode="External"/><Relationship Id="rId9" Type="http://schemas.openxmlformats.org/officeDocument/2006/relationships/hyperlink" Target="https://askatechteacher.wordpress.com/2012/10/29/yes-im-resilient-but-i-wish-computers-were-more-dependabl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technollama.co.uk/revamp-image-rights-to-fight-deepfake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dgetsin.com/leatherman-free-t4-edc-multitool-pocket-knife-with-magnetic-locking.htm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-sa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escategoer.blogspot.com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-nd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.report/what-do-experts-think-about-contradictions-between-gdpr-and-blockchain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ur-lex.europa.eu/legal-content/FR/TXT/?uri=CELEX%3A32016R0679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cnil.fr/fr/reglement-europeen-protection-donnees/chapitre2#Article5" TargetMode="Externa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il.fr/fr/les-fiches-pratiques-ia" TargetMode="External"/><Relationship Id="rId2" Type="http://schemas.openxmlformats.org/officeDocument/2006/relationships/hyperlink" Target="https://www.cnil.fr/fr/reglement-europeen-protection-donnees/chapitre2#Article6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ut0ai4s4mjU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OeU5m6vRyCk?feature=oembed" TargetMode="Externa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blogs.lse.ac.uk/maths/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www.cnil.fr/fr/reglement-europeen-protection-donnees/chapitre3#Article22" TargetMode="Externa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uria.europa.eu/juris/document/document.jsf;jsessionid=E3D1DC708C777FB310636E7197610C45?text=&amp;docid=280426&amp;pageIndex=0&amp;doclang=fr&amp;mode=lst&amp;dir=&amp;occ=first&amp;part=1&amp;cid=4793519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X-AWdfSFCHQ?feature=oembed" TargetMode="External"/><Relationship Id="rId5" Type="http://schemas.openxmlformats.org/officeDocument/2006/relationships/image" Target="../media/image36.png"/><Relationship Id="rId4" Type="http://schemas.openxmlformats.org/officeDocument/2006/relationships/hyperlink" Target="https://enetter.fr/le-27-juin-2024-a-strasbourg-intelligence-artificielle-et-pedagogie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tter.fr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FR/TXT/HTML/?uri=OJ:L_202401689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ur-lex.europa.eu/legal-content/FR/TXT/?uri=OJ%3AL_202401689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rapak.ca/cpg/ThePacmanProject.htm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eur-lex.europa.eu/legal-content/FR/TXT/HTML/?uri=CELEX:52021PC0206" TargetMode="Externa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etter.fr/wp-content/uploads/2024/03/A-9-2023-0188-AM-808-808_FR-1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flem007_uk/4632603680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commons.wikimedia.org/wiki/File:Lufthansa_Boeing_737-300;_D-ABEI@LYS;27.09.2009_557al_(4329513299).jpg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hyperlink" Target="https://fpf.org/2016/12/01/protecting-privacy-age-connected-toys/" TargetMode="Externa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9B36C10-A9EA-414E-B3D3-09BAD9FA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62" y="-314325"/>
            <a:ext cx="4125388" cy="29498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3600" dirty="0"/>
              <a:t>Le droit européen de l'intelligence artificielle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A140D27-0E15-4434-A8B8-FC32761449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55061" y="4579820"/>
            <a:ext cx="3637169" cy="16131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1800" b="1" cap="all" spc="300" dirty="0"/>
              <a:t>Emmanuel Netter</a:t>
            </a:r>
          </a:p>
          <a:p>
            <a:pPr>
              <a:lnSpc>
                <a:spcPct val="120000"/>
              </a:lnSpc>
            </a:pPr>
            <a:endParaRPr lang="en-US" sz="1800" b="1" cap="all" spc="300" dirty="0"/>
          </a:p>
          <a:p>
            <a:pPr>
              <a:lnSpc>
                <a:spcPct val="120000"/>
              </a:lnSpc>
            </a:pPr>
            <a:r>
              <a:rPr lang="en-US" sz="1400" b="1" cap="all" spc="300" dirty="0" err="1"/>
              <a:t>Professeur</a:t>
            </a:r>
            <a:r>
              <a:rPr lang="en-US" sz="1400" b="1" cap="all" spc="300" dirty="0"/>
              <a:t> de droit </a:t>
            </a:r>
            <a:r>
              <a:rPr lang="en-US" sz="1400" b="1" cap="all" spc="300" dirty="0" err="1"/>
              <a:t>privé</a:t>
            </a:r>
            <a:endParaRPr lang="en-US" sz="1400" b="1" cap="all" spc="300" dirty="0"/>
          </a:p>
          <a:p>
            <a:pPr>
              <a:lnSpc>
                <a:spcPct val="120000"/>
              </a:lnSpc>
            </a:pPr>
            <a:r>
              <a:rPr lang="en-US" sz="1400" b="1" cap="all" spc="300" dirty="0"/>
              <a:t>Université de </a:t>
            </a:r>
            <a:r>
              <a:rPr lang="en-US" sz="1400" b="1" cap="all" spc="300" dirty="0" err="1"/>
              <a:t>strasbourg</a:t>
            </a:r>
            <a:endParaRPr lang="en-US" sz="1400" b="1" cap="all" spc="3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texte, Police, capture d’écran, ligne&#10;&#10;Description générée automatiquement">
            <a:extLst>
              <a:ext uri="{FF2B5EF4-FFF2-40B4-BE49-F238E27FC236}">
                <a16:creationId xmlns:a16="http://schemas.microsoft.com/office/drawing/2014/main" id="{AE4AB23E-DAAF-49EC-3440-330A1FD7B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419" y="28204"/>
            <a:ext cx="2455734" cy="1375908"/>
          </a:xfrm>
          <a:prstGeom prst="rect">
            <a:avLst/>
          </a:prstGeom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48164EE2-DC97-1111-CE58-5056FB4B37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047" b="13047"/>
          <a:stretch/>
        </p:blipFill>
        <p:spPr>
          <a:xfrm>
            <a:off x="2623279" y="0"/>
            <a:ext cx="9568721" cy="68580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8ED051-0C96-2E23-CADC-0E9D71B71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d'éthique – 15 octobre 2025</a:t>
            </a:r>
          </a:p>
        </p:txBody>
      </p:sp>
    </p:spTree>
    <p:extLst>
      <p:ext uri="{BB962C8B-B14F-4D97-AF65-F5344CB8AC3E}">
        <p14:creationId xmlns:p14="http://schemas.microsoft.com/office/powerpoint/2010/main" val="17096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C81D6-B5EB-F45C-6DE8-EE31A303E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51962CB-5068-9CD6-D4B1-481846533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06" y="230685"/>
            <a:ext cx="7168486" cy="17094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 - Certains </a:t>
            </a:r>
            <a:r>
              <a:rPr lang="en-US" dirty="0" err="1"/>
              <a:t>secteurs</a:t>
            </a:r>
            <a:r>
              <a:rPr lang="en-US" dirty="0"/>
              <a:t> (art. 6.2 - </a:t>
            </a:r>
            <a:r>
              <a:rPr lang="en-US" dirty="0" err="1"/>
              <a:t>annexe</a:t>
            </a:r>
            <a:r>
              <a:rPr lang="en-US" dirty="0"/>
              <a:t> III)</a:t>
            </a:r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953B03F6-73CC-7CBA-BD54-FCF034696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109" y="2186490"/>
            <a:ext cx="7499630" cy="425430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Identification </a:t>
            </a:r>
            <a:r>
              <a:rPr lang="en-US" sz="2000" b="1" err="1"/>
              <a:t>biométrique</a:t>
            </a:r>
            <a:r>
              <a:rPr lang="en-US" sz="2000" b="1" dirty="0"/>
              <a:t> </a:t>
            </a:r>
            <a:r>
              <a:rPr lang="en-US" sz="2000" dirty="0"/>
              <a:t>et </a:t>
            </a:r>
            <a:r>
              <a:rPr lang="en-US" sz="2000" err="1"/>
              <a:t>catégorisation</a:t>
            </a:r>
            <a:r>
              <a:rPr lang="en-US" sz="2000" dirty="0"/>
              <a:t> des </a:t>
            </a:r>
            <a:r>
              <a:rPr lang="en-US" sz="2000" err="1"/>
              <a:t>personnes</a:t>
            </a:r>
            <a:r>
              <a:rPr lang="en-US" sz="2000" dirty="0"/>
              <a:t> physiques</a:t>
            </a:r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Gestion et exploitation des </a:t>
            </a:r>
            <a:r>
              <a:rPr lang="en-US" sz="2000" b="1" dirty="0"/>
              <a:t>infrastructures critiques</a:t>
            </a:r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/>
              <a:t>Éducation</a:t>
            </a:r>
            <a:r>
              <a:rPr lang="en-US" sz="2000" b="1" dirty="0"/>
              <a:t> </a:t>
            </a:r>
            <a:r>
              <a:rPr lang="en-US" sz="2000" dirty="0"/>
              <a:t>et formation </a:t>
            </a:r>
            <a:r>
              <a:rPr lang="en-US" sz="2000" dirty="0" err="1"/>
              <a:t>professionnelle</a:t>
            </a:r>
            <a:endParaRPr lang="en-US" sz="2000" dirty="0"/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/>
              <a:t>Emploi</a:t>
            </a:r>
            <a:r>
              <a:rPr lang="en-US" sz="2000" b="1" dirty="0"/>
              <a:t>, </a:t>
            </a:r>
            <a:r>
              <a:rPr lang="en-US" sz="2000" dirty="0"/>
              <a:t>gestion de la main-</a:t>
            </a:r>
            <a:r>
              <a:rPr lang="en-US" sz="2000" dirty="0" err="1"/>
              <a:t>d’œuvre</a:t>
            </a:r>
            <a:r>
              <a:rPr lang="en-US" sz="2000" dirty="0"/>
              <a:t> et </a:t>
            </a:r>
            <a:r>
              <a:rPr lang="en-US" sz="2000" dirty="0" err="1"/>
              <a:t>accès</a:t>
            </a:r>
            <a:r>
              <a:rPr lang="en-US" sz="2000" dirty="0"/>
              <a:t> à </a:t>
            </a:r>
            <a:r>
              <a:rPr lang="en-US" sz="2000" dirty="0" err="1"/>
              <a:t>l’emploi</a:t>
            </a:r>
            <a:r>
              <a:rPr lang="en-US" sz="2000" dirty="0"/>
              <a:t> </a:t>
            </a:r>
            <a:r>
              <a:rPr lang="en-US" sz="2000" dirty="0" err="1"/>
              <a:t>indépendant</a:t>
            </a:r>
            <a:endParaRPr lang="en-US" sz="2000" dirty="0"/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err="1"/>
              <a:t>Accès</a:t>
            </a:r>
            <a:r>
              <a:rPr lang="en-US" sz="2000" dirty="0"/>
              <a:t> et droit aux</a:t>
            </a:r>
            <a:r>
              <a:rPr lang="en-US" sz="2000" b="1" dirty="0"/>
              <a:t> services </a:t>
            </a:r>
            <a:r>
              <a:rPr lang="en-US" sz="2000" b="1" err="1"/>
              <a:t>privés</a:t>
            </a:r>
            <a:r>
              <a:rPr lang="en-US" sz="2000" b="1" dirty="0"/>
              <a:t> </a:t>
            </a:r>
            <a:r>
              <a:rPr lang="en-US" sz="2000" b="1" err="1"/>
              <a:t>essentiels</a:t>
            </a:r>
            <a:r>
              <a:rPr lang="en-US" sz="2000" b="1" dirty="0"/>
              <a:t>, aux services publics et aux </a:t>
            </a:r>
            <a:r>
              <a:rPr lang="en-US" sz="2000" b="1" err="1"/>
              <a:t>prestations</a:t>
            </a:r>
            <a:r>
              <a:rPr lang="en-US" sz="2000" b="1" dirty="0"/>
              <a:t> </a:t>
            </a:r>
            <a:r>
              <a:rPr lang="en-US" sz="2000" b="1" err="1"/>
              <a:t>sociales</a:t>
            </a:r>
            <a:endParaRPr lang="en-US" sz="2000" b="1"/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err="1"/>
              <a:t>Autorités</a:t>
            </a:r>
            <a:r>
              <a:rPr lang="en-US" sz="2000" b="1" dirty="0"/>
              <a:t> </a:t>
            </a:r>
            <a:r>
              <a:rPr lang="en-US" sz="2000" b="1" err="1"/>
              <a:t>répressives</a:t>
            </a:r>
            <a:endParaRPr lang="en-US" sz="2000" b="1" dirty="0" err="1"/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Gestion de la migration</a:t>
            </a:r>
            <a:r>
              <a:rPr lang="en-US" sz="2000" dirty="0"/>
              <a:t>, de </a:t>
            </a:r>
            <a:r>
              <a:rPr lang="en-US" sz="2000" dirty="0" err="1"/>
              <a:t>l’asile</a:t>
            </a:r>
            <a:r>
              <a:rPr lang="en-US" sz="2000" dirty="0"/>
              <a:t> et des </a:t>
            </a:r>
            <a:r>
              <a:rPr lang="en-US" sz="2000" dirty="0" err="1"/>
              <a:t>contrôles</a:t>
            </a:r>
            <a:r>
              <a:rPr lang="en-US" sz="2000" dirty="0"/>
              <a:t> aux </a:t>
            </a:r>
            <a:r>
              <a:rPr lang="en-US" sz="2000" dirty="0" err="1"/>
              <a:t>frontières</a:t>
            </a:r>
            <a:endParaRPr lang="en-US" sz="2000" dirty="0"/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Administration de la justice et processus </a:t>
            </a:r>
            <a:r>
              <a:rPr lang="en-US" sz="2000" b="1" err="1"/>
              <a:t>démocratiques</a:t>
            </a:r>
            <a:endParaRPr lang="en-US" sz="2000" b="1" dirty="0" err="1"/>
          </a:p>
          <a:p>
            <a:pPr marL="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/>
          </a:p>
          <a:p>
            <a:pPr marL="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3" name="Image 2" descr="Une image contenant Visage humain, sourire, art, visage&#10;&#10;Description générée automatiquement">
            <a:extLst>
              <a:ext uri="{FF2B5EF4-FFF2-40B4-BE49-F238E27FC236}">
                <a16:creationId xmlns:a16="http://schemas.microsoft.com/office/drawing/2014/main" id="{A97EE63F-9032-BF03-AD0C-98D602E8D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950" r="8" b="8"/>
          <a:stretch/>
        </p:blipFill>
        <p:spPr>
          <a:xfrm>
            <a:off x="8974667" y="-1"/>
            <a:ext cx="3217333" cy="2289412"/>
          </a:xfrm>
          <a:prstGeom prst="rect">
            <a:avLst/>
          </a:prstGeom>
        </p:spPr>
      </p:pic>
      <p:pic>
        <p:nvPicPr>
          <p:cNvPr id="9" name="Image 8" descr="Une image contenant écriture manuscrite, Police, texte, Carmin&#10;&#10;Description générée automatiquement">
            <a:extLst>
              <a:ext uri="{FF2B5EF4-FFF2-40B4-BE49-F238E27FC236}">
                <a16:creationId xmlns:a16="http://schemas.microsoft.com/office/drawing/2014/main" id="{B6C02003-35B8-F6FE-1C52-25DBC847D7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2724" r="13847" b="-1"/>
          <a:stretch/>
        </p:blipFill>
        <p:spPr>
          <a:xfrm>
            <a:off x="8974667" y="2275764"/>
            <a:ext cx="3217333" cy="2289412"/>
          </a:xfrm>
          <a:prstGeom prst="rect">
            <a:avLst/>
          </a:prstGeom>
        </p:spPr>
      </p:pic>
      <p:pic>
        <p:nvPicPr>
          <p:cNvPr id="15" name="Image 14" descr="Scales Of Justice Logo Free Stock Photo - Public Domain Pictures">
            <a:extLst>
              <a:ext uri="{FF2B5EF4-FFF2-40B4-BE49-F238E27FC236}">
                <a16:creationId xmlns:a16="http://schemas.microsoft.com/office/drawing/2014/main" id="{3609C3A4-BD8B-1CC1-B9E4-C7B4FE7FD6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274" r="-4" b="8615"/>
          <a:stretch/>
        </p:blipFill>
        <p:spPr>
          <a:xfrm>
            <a:off x="8974667" y="4565175"/>
            <a:ext cx="3217333" cy="22928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6056320-CF73-E30A-BA9E-284AB92A5BC4}"/>
              </a:ext>
            </a:extLst>
          </p:cNvPr>
          <p:cNvSpPr txBox="1"/>
          <p:nvPr/>
        </p:nvSpPr>
        <p:spPr>
          <a:xfrm>
            <a:off x="9856103" y="2089356"/>
            <a:ext cx="2335897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de Auteur inconnu est fournie sous licence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52093FF-793D-90DD-45A4-E190785F238D}"/>
              </a:ext>
            </a:extLst>
          </p:cNvPr>
          <p:cNvSpPr txBox="1"/>
          <p:nvPr/>
        </p:nvSpPr>
        <p:spPr>
          <a:xfrm>
            <a:off x="9985948" y="4365121"/>
            <a:ext cx="220605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de Auteur inconnu est fournie sous licence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7D3F02-4124-AA27-E8A2-AF3967D63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d'éthique – 15 octobre 2025</a:t>
            </a:r>
          </a:p>
        </p:txBody>
      </p:sp>
    </p:spTree>
    <p:extLst>
      <p:ext uri="{BB962C8B-B14F-4D97-AF65-F5344CB8AC3E}">
        <p14:creationId xmlns:p14="http://schemas.microsoft.com/office/powerpoint/2010/main" val="1886326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973880" y="196200"/>
            <a:ext cx="7700040" cy="547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90000"/>
          </a:bodyPr>
          <a:lstStyle/>
          <a:p>
            <a:pPr indent="0">
              <a:lnSpc>
                <a:spcPct val="90000"/>
              </a:lnSpc>
              <a:buNone/>
            </a:pPr>
            <a:r>
              <a:rPr lang="fr-FR" sz="3400" b="0" u="none" strike="noStrike" dirty="0">
                <a:solidFill>
                  <a:schemeClr val="tx1"/>
                </a:solidFill>
                <a:uFillTx/>
                <a:latin typeface="Consolas"/>
              </a:rPr>
              <a:t>IA à haut risque : encadrement (1)</a:t>
            </a:r>
            <a:endParaRPr lang="fr-FR" sz="3400" b="0" u="none" strike="noStrike" dirty="0">
              <a:solidFill>
                <a:schemeClr val="tx1"/>
              </a:solidFill>
              <a:uFillTx/>
              <a:latin typeface="Candara"/>
            </a:endParaRPr>
          </a:p>
        </p:txBody>
      </p:sp>
      <p:pic>
        <p:nvPicPr>
          <p:cNvPr id="68" name="Image 4"/>
          <p:cNvPicPr/>
          <p:nvPr/>
        </p:nvPicPr>
        <p:blipFill>
          <a:blip r:embed="rId2"/>
          <a:stretch/>
        </p:blipFill>
        <p:spPr>
          <a:xfrm>
            <a:off x="922320" y="1134000"/>
            <a:ext cx="3313800" cy="2319480"/>
          </a:xfrm>
          <a:prstGeom prst="rect">
            <a:avLst/>
          </a:prstGeom>
          <a:ln w="0">
            <a:noFill/>
          </a:ln>
        </p:spPr>
      </p:pic>
      <p:sp>
        <p:nvSpPr>
          <p:cNvPr id="69" name="ZoneTexte 5"/>
          <p:cNvSpPr/>
          <p:nvPr/>
        </p:nvSpPr>
        <p:spPr>
          <a:xfrm>
            <a:off x="1509480" y="6264720"/>
            <a:ext cx="272664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3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4"/>
              </a:rPr>
              <a:t>CC BY-SA-NC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70" name="Image 7" descr="Une image contenant texte, différent, galerie, capture d’écran&#10;&#10;Description générée automatiquement"/>
          <p:cNvPicPr/>
          <p:nvPr/>
        </p:nvPicPr>
        <p:blipFill>
          <a:blip r:embed="rId5"/>
          <a:stretch/>
        </p:blipFill>
        <p:spPr>
          <a:xfrm>
            <a:off x="5578200" y="959760"/>
            <a:ext cx="4948560" cy="2213280"/>
          </a:xfrm>
          <a:prstGeom prst="rect">
            <a:avLst/>
          </a:prstGeom>
          <a:ln w="0">
            <a:noFill/>
          </a:ln>
        </p:spPr>
      </p:pic>
      <p:sp>
        <p:nvSpPr>
          <p:cNvPr id="71" name="ZoneTexte 8"/>
          <p:cNvSpPr/>
          <p:nvPr/>
        </p:nvSpPr>
        <p:spPr>
          <a:xfrm>
            <a:off x="6236640" y="3338640"/>
            <a:ext cx="3437280" cy="22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6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7"/>
              </a:rPr>
              <a:t>CC BY-NC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72" name="Image 12"/>
          <p:cNvPicPr/>
          <p:nvPr/>
        </p:nvPicPr>
        <p:blipFill>
          <a:blip r:embed="rId8"/>
          <a:stretch/>
        </p:blipFill>
        <p:spPr>
          <a:xfrm>
            <a:off x="886320" y="3774240"/>
            <a:ext cx="4373280" cy="2354760"/>
          </a:xfrm>
          <a:prstGeom prst="rect">
            <a:avLst/>
          </a:prstGeom>
          <a:ln w="0">
            <a:noFill/>
          </a:ln>
        </p:spPr>
      </p:pic>
      <p:sp>
        <p:nvSpPr>
          <p:cNvPr id="73" name="ZoneTexte 13"/>
          <p:cNvSpPr/>
          <p:nvPr/>
        </p:nvSpPr>
        <p:spPr>
          <a:xfrm>
            <a:off x="952200" y="729000"/>
            <a:ext cx="3889080" cy="22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9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10"/>
              </a:rPr>
              <a:t>CC BY-SA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74" name="Image 15" descr="Une image contenant texte&#10;&#10;Description générée automatiquement"/>
          <p:cNvPicPr/>
          <p:nvPr/>
        </p:nvPicPr>
        <p:blipFill>
          <a:blip r:embed="rId11"/>
          <a:stretch/>
        </p:blipFill>
        <p:spPr>
          <a:xfrm>
            <a:off x="6383880" y="3774240"/>
            <a:ext cx="3904200" cy="2235240"/>
          </a:xfrm>
          <a:prstGeom prst="rect">
            <a:avLst/>
          </a:prstGeom>
          <a:ln w="0">
            <a:noFill/>
          </a:ln>
        </p:spPr>
      </p:pic>
      <p:sp>
        <p:nvSpPr>
          <p:cNvPr id="75" name="ZoneTexte 16"/>
          <p:cNvSpPr/>
          <p:nvPr/>
        </p:nvSpPr>
        <p:spPr>
          <a:xfrm>
            <a:off x="7101360" y="6124680"/>
            <a:ext cx="3187080" cy="22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12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13"/>
              </a:rPr>
              <a:t>CC BY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1CC1570-125B-897A-7D00-B05B5F20F1A6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fr-FR"/>
              <a:t>Comité d'éthique – 15 octobre 2025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523880" y="260640"/>
            <a:ext cx="9252000" cy="647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fr-FR" sz="3400" b="0" u="none" strike="noStrike" dirty="0">
                <a:solidFill>
                  <a:schemeClr val="tx1"/>
                </a:solidFill>
                <a:uFillTx/>
                <a:latin typeface="Consolas"/>
              </a:rPr>
              <a:t>IA à haut risque : encadrement (2)</a:t>
            </a:r>
            <a:endParaRPr lang="fr-FR" sz="3400" b="0" u="none" strike="noStrike" dirty="0">
              <a:solidFill>
                <a:schemeClr val="tx1"/>
              </a:solidFill>
              <a:uFillTx/>
              <a:latin typeface="Candara"/>
            </a:endParaRPr>
          </a:p>
        </p:txBody>
      </p:sp>
      <p:pic>
        <p:nvPicPr>
          <p:cNvPr id="77" name="Image 4" descr="Une image contenant texte&#10;&#10;Description générée automatiquement"/>
          <p:cNvPicPr/>
          <p:nvPr/>
        </p:nvPicPr>
        <p:blipFill>
          <a:blip r:embed="rId2"/>
          <a:stretch/>
        </p:blipFill>
        <p:spPr>
          <a:xfrm>
            <a:off x="191520" y="1486440"/>
            <a:ext cx="3771000" cy="4004640"/>
          </a:xfrm>
          <a:prstGeom prst="rect">
            <a:avLst/>
          </a:prstGeom>
          <a:ln w="0">
            <a:noFill/>
          </a:ln>
        </p:spPr>
      </p:pic>
      <p:sp>
        <p:nvSpPr>
          <p:cNvPr id="78" name="ZoneTexte 5"/>
          <p:cNvSpPr/>
          <p:nvPr/>
        </p:nvSpPr>
        <p:spPr>
          <a:xfrm>
            <a:off x="479520" y="5599440"/>
            <a:ext cx="3672000" cy="22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3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4"/>
              </a:rPr>
              <a:t>CC BY-SA-NC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79" name="Image 7" descr="Une image contenant texte&#10;&#10;Description générée automatiquement"/>
          <p:cNvPicPr/>
          <p:nvPr/>
        </p:nvPicPr>
        <p:blipFill>
          <a:blip r:embed="rId5"/>
          <a:stretch/>
        </p:blipFill>
        <p:spPr>
          <a:xfrm>
            <a:off x="4169160" y="1486440"/>
            <a:ext cx="4109040" cy="4004640"/>
          </a:xfrm>
          <a:prstGeom prst="rect">
            <a:avLst/>
          </a:prstGeom>
          <a:ln w="0">
            <a:noFill/>
          </a:ln>
        </p:spPr>
      </p:pic>
      <p:sp>
        <p:nvSpPr>
          <p:cNvPr id="80" name="ZoneTexte 8"/>
          <p:cNvSpPr/>
          <p:nvPr/>
        </p:nvSpPr>
        <p:spPr>
          <a:xfrm>
            <a:off x="5087880" y="5613840"/>
            <a:ext cx="245988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6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7"/>
              </a:rPr>
              <a:t>CC BY-NC-ND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81" name="Image 13" descr="Une image contenant texte, intérieur&#10;&#10;Description générée automatiquement"/>
          <p:cNvPicPr/>
          <p:nvPr/>
        </p:nvPicPr>
        <p:blipFill>
          <a:blip r:embed="rId8"/>
          <a:stretch/>
        </p:blipFill>
        <p:spPr>
          <a:xfrm>
            <a:off x="8484840" y="1700640"/>
            <a:ext cx="3564000" cy="2376000"/>
          </a:xfrm>
          <a:prstGeom prst="rect">
            <a:avLst/>
          </a:prstGeom>
          <a:ln w="0">
            <a:noFill/>
          </a:ln>
        </p:spPr>
      </p:pic>
      <p:sp>
        <p:nvSpPr>
          <p:cNvPr id="82" name="ZoneTexte 14"/>
          <p:cNvSpPr/>
          <p:nvPr/>
        </p:nvSpPr>
        <p:spPr>
          <a:xfrm>
            <a:off x="9314640" y="4500000"/>
            <a:ext cx="190476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9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4"/>
              </a:rPr>
              <a:t>CC BY-SA-NC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DFD5B02-A329-0304-7749-D9755DAF9CDE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fr-FR"/>
              <a:t>Comité d'éthique – 15 octobre 2025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458683-25AB-E6F5-67A5-C3A31EA2E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"certains systèmes </a:t>
            </a:r>
            <a:r>
              <a:rPr lang="fr-FR" dirty="0" err="1"/>
              <a:t>d'ia</a:t>
            </a:r>
            <a:r>
              <a:rPr lang="fr-FR" dirty="0"/>
              <a:t>" - chapitre 4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772ED0-3103-E89F-D57E-512CE284E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Hotlines artificielles</a:t>
            </a:r>
          </a:p>
        </p:txBody>
      </p:sp>
      <p:pic>
        <p:nvPicPr>
          <p:cNvPr id="9" name="Espace réservé du contenu 8" descr="Senioren">
            <a:extLst>
              <a:ext uri="{FF2B5EF4-FFF2-40B4-BE49-F238E27FC236}">
                <a16:creationId xmlns:a16="http://schemas.microsoft.com/office/drawing/2014/main" id="{AA209E02-821F-FA67-F232-B995635A4A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949129"/>
            <a:ext cx="5157787" cy="2901255"/>
          </a:xfr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76FB302-4F17-3F94-0AD1-6B8FC8E8C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err="1"/>
              <a:t>Deepfakes</a:t>
            </a:r>
            <a:r>
              <a:rPr lang="fr-FR" dirty="0"/>
              <a:t>...</a:t>
            </a:r>
          </a:p>
        </p:txBody>
      </p:sp>
      <p:pic>
        <p:nvPicPr>
          <p:cNvPr id="10" name="Espace réservé du contenu 9" descr="Une image contenant Visage humain, collage, capture d’écran, personne&#10;&#10;Description générée automatiquement">
            <a:extLst>
              <a:ext uri="{FF2B5EF4-FFF2-40B4-BE49-F238E27FC236}">
                <a16:creationId xmlns:a16="http://schemas.microsoft.com/office/drawing/2014/main" id="{57DBDB5B-06AD-C5AB-CD6F-8B84C92DD5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72200" y="2941985"/>
            <a:ext cx="5183188" cy="2915543"/>
          </a:xfr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64FD83-444D-8046-755D-AF9C2F95B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0C1C54C-75AA-AAAD-BC53-C4F581347BE0}"/>
              </a:ext>
            </a:extLst>
          </p:cNvPr>
          <p:cNvSpPr txBox="1"/>
          <p:nvPr/>
        </p:nvSpPr>
        <p:spPr>
          <a:xfrm>
            <a:off x="6172200" y="5857875"/>
            <a:ext cx="5183188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par PhotoAuthor est fournie sous licence CCYYSA.</a:t>
            </a:r>
          </a:p>
        </p:txBody>
      </p:sp>
    </p:spTree>
    <p:extLst>
      <p:ext uri="{BB962C8B-B14F-4D97-AF65-F5344CB8AC3E}">
        <p14:creationId xmlns:p14="http://schemas.microsoft.com/office/powerpoint/2010/main" val="2677559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29A24E-01AA-C1EA-A726-11DCCD75B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02" y="388142"/>
            <a:ext cx="7425077" cy="16716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Le </a:t>
            </a:r>
            <a:r>
              <a:rPr lang="en-US" sz="3700" dirty="0" err="1"/>
              <a:t>modèle</a:t>
            </a:r>
            <a:r>
              <a:rPr lang="en-US" sz="3700" dirty="0"/>
              <a:t> </a:t>
            </a:r>
            <a:r>
              <a:rPr lang="en-US" sz="3700" dirty="0" err="1"/>
              <a:t>d’ia</a:t>
            </a:r>
            <a:r>
              <a:rPr lang="en-US" sz="3700" dirty="0"/>
              <a:t> à usage general – </a:t>
            </a:r>
            <a:r>
              <a:rPr lang="en-US" sz="3700" dirty="0" err="1"/>
              <a:t>chapitre</a:t>
            </a:r>
            <a:r>
              <a:rPr lang="en-US" sz="3700" dirty="0"/>
              <a:t> 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D7FE39-0BCB-E471-5EAD-489A024280ED}"/>
              </a:ext>
            </a:extLst>
          </p:cNvPr>
          <p:cNvSpPr txBox="1"/>
          <p:nvPr/>
        </p:nvSpPr>
        <p:spPr>
          <a:xfrm>
            <a:off x="885729" y="2106671"/>
            <a:ext cx="5064310" cy="317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600"/>
              </a:spcAft>
              <a:buSzPct val="80000"/>
            </a:pPr>
            <a:r>
              <a:rPr lang="en-US" sz="2800" dirty="0">
                <a:solidFill>
                  <a:schemeClr val="tx2"/>
                </a:solidFill>
              </a:rPr>
              <a:t>un </a:t>
            </a:r>
            <a:r>
              <a:rPr lang="en-US" sz="2800" dirty="0" err="1">
                <a:solidFill>
                  <a:schemeClr val="tx2"/>
                </a:solidFill>
              </a:rPr>
              <a:t>modèle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d'IA</a:t>
            </a:r>
            <a:r>
              <a:rPr lang="en-US" sz="2800" dirty="0">
                <a:solidFill>
                  <a:schemeClr val="tx2"/>
                </a:solidFill>
              </a:rPr>
              <a:t>(…) capable </a:t>
            </a:r>
            <a:r>
              <a:rPr lang="en-US" sz="2800" dirty="0" err="1">
                <a:solidFill>
                  <a:schemeClr val="tx2"/>
                </a:solidFill>
              </a:rPr>
              <a:t>d'exécuter</a:t>
            </a:r>
            <a:r>
              <a:rPr lang="en-US" sz="2800" dirty="0">
                <a:solidFill>
                  <a:schemeClr val="tx2"/>
                </a:solidFill>
              </a:rPr>
              <a:t> de manière </a:t>
            </a:r>
            <a:r>
              <a:rPr lang="en-US" sz="2800" dirty="0" err="1">
                <a:solidFill>
                  <a:schemeClr val="tx2"/>
                </a:solidFill>
              </a:rPr>
              <a:t>compétente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b="1" dirty="0">
                <a:solidFill>
                  <a:schemeClr val="tx2"/>
                </a:solidFill>
              </a:rPr>
              <a:t>un large </a:t>
            </a:r>
            <a:r>
              <a:rPr lang="en-US" sz="2800" b="1" dirty="0" err="1">
                <a:solidFill>
                  <a:schemeClr val="tx2"/>
                </a:solidFill>
              </a:rPr>
              <a:t>éventail</a:t>
            </a:r>
            <a:r>
              <a:rPr lang="en-US" sz="2800" b="1" dirty="0">
                <a:solidFill>
                  <a:schemeClr val="tx2"/>
                </a:solidFill>
              </a:rPr>
              <a:t> de </a:t>
            </a:r>
            <a:r>
              <a:rPr lang="en-US" sz="2800" b="1" dirty="0" err="1">
                <a:solidFill>
                  <a:schemeClr val="tx2"/>
                </a:solidFill>
              </a:rPr>
              <a:t>tâches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distinctes</a:t>
            </a:r>
            <a:r>
              <a:rPr lang="en-US" sz="2800" dirty="0">
                <a:solidFill>
                  <a:schemeClr val="tx2"/>
                </a:solidFill>
              </a:rPr>
              <a:t>, (…) et qui </a:t>
            </a:r>
            <a:r>
              <a:rPr lang="en-US" sz="2800" dirty="0" err="1">
                <a:solidFill>
                  <a:schemeClr val="tx2"/>
                </a:solidFill>
              </a:rPr>
              <a:t>peut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être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intégré</a:t>
            </a:r>
            <a:r>
              <a:rPr lang="en-US" sz="2800" b="1" dirty="0">
                <a:solidFill>
                  <a:schemeClr val="tx2"/>
                </a:solidFill>
              </a:rPr>
              <a:t> dans </a:t>
            </a:r>
            <a:r>
              <a:rPr lang="en-US" sz="2800" b="1" dirty="0" err="1">
                <a:solidFill>
                  <a:schemeClr val="tx2"/>
                </a:solidFill>
              </a:rPr>
              <a:t>une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variété</a:t>
            </a:r>
            <a:r>
              <a:rPr lang="en-US" sz="2800" b="1" dirty="0">
                <a:solidFill>
                  <a:schemeClr val="tx2"/>
                </a:solidFill>
              </a:rPr>
              <a:t> de </a:t>
            </a:r>
            <a:r>
              <a:rPr lang="en-US" sz="2800" b="1" dirty="0" err="1">
                <a:solidFill>
                  <a:schemeClr val="tx2"/>
                </a:solidFill>
              </a:rPr>
              <a:t>systèmes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ou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d'applications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en</a:t>
            </a:r>
            <a:r>
              <a:rPr lang="en-US" sz="2800" dirty="0">
                <a:solidFill>
                  <a:schemeClr val="tx2"/>
                </a:solidFill>
              </a:rPr>
              <a:t> aval (…)</a:t>
            </a:r>
          </a:p>
        </p:txBody>
      </p:sp>
      <p:pic>
        <p:nvPicPr>
          <p:cNvPr id="8" name="Image 7" descr="Une image contenant outil, couteau, Lame, Arme de corps-à-corps&#10;&#10;Description générée automatiquement">
            <a:extLst>
              <a:ext uri="{FF2B5EF4-FFF2-40B4-BE49-F238E27FC236}">
                <a16:creationId xmlns:a16="http://schemas.microsoft.com/office/drawing/2014/main" id="{9933C226-2C6A-4796-2F53-02C5AD6BC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63655" y="1315354"/>
            <a:ext cx="4894946" cy="4894946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3B9587-05FB-EB57-96A3-BFDD7EAA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Comité d'éthique – 15 octobre 2025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0D87B0-2FBB-3F0D-404C-3915BB1122E1}"/>
              </a:ext>
            </a:extLst>
          </p:cNvPr>
          <p:cNvSpPr txBox="1"/>
          <p:nvPr/>
        </p:nvSpPr>
        <p:spPr>
          <a:xfrm>
            <a:off x="9194465" y="6010245"/>
            <a:ext cx="246413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sz="700">
                <a:solidFill>
                  <a:srgbClr val="FFFFFF"/>
                </a:solidFill>
                <a:hlinkClick r:id="rId3" tooltip="https://gadgetsin.com/leatherman-free-t4-edc-multitool-pocket-knife-with-magnetic-locking.ht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fr-FR" sz="700">
                <a:solidFill>
                  <a:srgbClr val="FFFFFF"/>
                </a:solidFill>
              </a:rPr>
              <a:t> par Auteur inconnu est soumise à la licence </a:t>
            </a:r>
            <a:r>
              <a:rPr lang="fr-FR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fr-F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7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D9C9D3-248C-1CC9-A64B-A939B28F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L’IA </a:t>
            </a:r>
            <a:r>
              <a:rPr lang="en-US" sz="3100" dirty="0" err="1"/>
              <a:t>à</a:t>
            </a:r>
            <a:r>
              <a:rPr lang="en-US" sz="3100" dirty="0"/>
              <a:t> usage </a:t>
            </a:r>
            <a:r>
              <a:rPr lang="en-US" sz="3100" dirty="0" err="1"/>
              <a:t>général</a:t>
            </a:r>
            <a:r>
              <a:rPr lang="en-US" sz="3100" dirty="0"/>
              <a:t> </a:t>
            </a:r>
            <a:r>
              <a:rPr lang="en-US" sz="3100" dirty="0" err="1"/>
              <a:t>présentant</a:t>
            </a:r>
            <a:r>
              <a:rPr lang="en-US" sz="3100" dirty="0"/>
              <a:t> un </a:t>
            </a:r>
            <a:r>
              <a:rPr lang="en-US" sz="3100" dirty="0" err="1"/>
              <a:t>risque</a:t>
            </a:r>
            <a:r>
              <a:rPr lang="en-US" sz="3100" dirty="0"/>
              <a:t> </a:t>
            </a:r>
            <a:r>
              <a:rPr lang="en-US" sz="3100" dirty="0" err="1"/>
              <a:t>systémique</a:t>
            </a:r>
            <a:r>
              <a:rPr lang="en-US" sz="3100" dirty="0"/>
              <a:t> (art. 51)</a:t>
            </a:r>
          </a:p>
        </p:txBody>
      </p:sp>
      <p:pic>
        <p:nvPicPr>
          <p:cNvPr id="9" name="Picture 7" descr="Une image contenant plein air, nature, eau, nuage&#10;&#10;Description générée automatiquement">
            <a:extLst>
              <a:ext uri="{FF2B5EF4-FFF2-40B4-BE49-F238E27FC236}">
                <a16:creationId xmlns:a16="http://schemas.microsoft.com/office/drawing/2014/main" id="{29E497F0-C85B-5386-173B-547AE598F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309" r="26309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131E4E9-38BA-E11D-7012-1C480069B6EC}"/>
              </a:ext>
            </a:extLst>
          </p:cNvPr>
          <p:cNvSpPr txBox="1"/>
          <p:nvPr/>
        </p:nvSpPr>
        <p:spPr>
          <a:xfrm>
            <a:off x="4877507" y="2330525"/>
            <a:ext cx="6586496" cy="4022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r>
              <a:rPr lang="en-US" sz="2200" dirty="0">
                <a:solidFill>
                  <a:schemeClr val="tx2"/>
                </a:solidFill>
              </a:rPr>
              <a:t>1. Un </a:t>
            </a:r>
            <a:r>
              <a:rPr lang="en-US" sz="2200" dirty="0" err="1">
                <a:solidFill>
                  <a:schemeClr val="tx2"/>
                </a:solidFill>
              </a:rPr>
              <a:t>modèle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d'IA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à</a:t>
            </a:r>
            <a:r>
              <a:rPr lang="en-US" sz="2200" dirty="0">
                <a:solidFill>
                  <a:schemeClr val="tx2"/>
                </a:solidFill>
              </a:rPr>
              <a:t> usage </a:t>
            </a:r>
            <a:r>
              <a:rPr lang="en-US" sz="2200" dirty="0" err="1">
                <a:solidFill>
                  <a:schemeClr val="tx2"/>
                </a:solidFill>
              </a:rPr>
              <a:t>général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est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classé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comme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modèle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d'IA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à</a:t>
            </a:r>
            <a:r>
              <a:rPr lang="en-US" sz="2200" dirty="0">
                <a:solidFill>
                  <a:schemeClr val="tx2"/>
                </a:solidFill>
              </a:rPr>
              <a:t> usage general </a:t>
            </a:r>
            <a:r>
              <a:rPr lang="en-US" sz="2200" dirty="0" err="1">
                <a:solidFill>
                  <a:schemeClr val="tx2"/>
                </a:solidFill>
              </a:rPr>
              <a:t>présentant</a:t>
            </a:r>
            <a:r>
              <a:rPr lang="en-US" sz="2200" dirty="0">
                <a:solidFill>
                  <a:schemeClr val="tx2"/>
                </a:solidFill>
              </a:rPr>
              <a:t> un </a:t>
            </a:r>
            <a:r>
              <a:rPr lang="en-US" sz="2200" dirty="0" err="1">
                <a:solidFill>
                  <a:schemeClr val="tx2"/>
                </a:solidFill>
              </a:rPr>
              <a:t>risque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systémique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s'il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remplit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l'un</a:t>
            </a:r>
            <a:r>
              <a:rPr lang="en-US" sz="2200" dirty="0">
                <a:solidFill>
                  <a:schemeClr val="tx2"/>
                </a:solidFill>
              </a:rPr>
              <a:t> des </a:t>
            </a:r>
            <a:r>
              <a:rPr lang="en-US" sz="2200" dirty="0" err="1">
                <a:solidFill>
                  <a:schemeClr val="tx2"/>
                </a:solidFill>
              </a:rPr>
              <a:t>critères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suivants</a:t>
            </a:r>
            <a:r>
              <a:rPr lang="en-US" sz="2200" dirty="0">
                <a:solidFill>
                  <a:schemeClr val="tx2"/>
                </a:solidFill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endParaRPr lang="en-US" sz="22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r>
              <a:rPr lang="en-US" sz="2200" dirty="0">
                <a:solidFill>
                  <a:schemeClr val="tx2"/>
                </a:solidFill>
              </a:rPr>
              <a:t>a) il dispose de </a:t>
            </a:r>
            <a:r>
              <a:rPr lang="en-US" sz="2200" b="1" dirty="0" err="1">
                <a:solidFill>
                  <a:schemeClr val="tx2"/>
                </a:solidFill>
              </a:rPr>
              <a:t>capacités</a:t>
            </a:r>
            <a:r>
              <a:rPr lang="en-US" sz="2200" b="1" dirty="0">
                <a:solidFill>
                  <a:schemeClr val="tx2"/>
                </a:solidFill>
              </a:rPr>
              <a:t> </a:t>
            </a:r>
            <a:r>
              <a:rPr lang="en-US" sz="2200" b="1" dirty="0" err="1">
                <a:solidFill>
                  <a:schemeClr val="tx2"/>
                </a:solidFill>
              </a:rPr>
              <a:t>à</a:t>
            </a:r>
            <a:r>
              <a:rPr lang="en-US" sz="2200" b="1" dirty="0">
                <a:solidFill>
                  <a:schemeClr val="tx2"/>
                </a:solidFill>
              </a:rPr>
              <a:t> fort impact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évaluées</a:t>
            </a:r>
            <a:r>
              <a:rPr lang="en-US" sz="2200" dirty="0">
                <a:solidFill>
                  <a:schemeClr val="tx2"/>
                </a:solidFill>
              </a:rPr>
              <a:t> sur la base de </a:t>
            </a:r>
            <a:r>
              <a:rPr lang="en-US" sz="2200" dirty="0" err="1">
                <a:solidFill>
                  <a:schemeClr val="tx2"/>
                </a:solidFill>
              </a:rPr>
              <a:t>méthodologies</a:t>
            </a:r>
            <a:r>
              <a:rPr lang="en-US" sz="2200" dirty="0">
                <a:solidFill>
                  <a:schemeClr val="tx2"/>
                </a:solidFill>
              </a:rPr>
              <a:t> et </a:t>
            </a:r>
            <a:r>
              <a:rPr lang="en-US" sz="2200" dirty="0" err="1">
                <a:solidFill>
                  <a:schemeClr val="tx2"/>
                </a:solidFill>
              </a:rPr>
              <a:t>d'outils</a:t>
            </a:r>
            <a:r>
              <a:rPr lang="en-US" sz="2200" dirty="0">
                <a:solidFill>
                  <a:schemeClr val="tx2"/>
                </a:solidFill>
              </a:rPr>
              <a:t> techniques </a:t>
            </a:r>
            <a:r>
              <a:rPr lang="en-US" sz="2200" dirty="0" err="1">
                <a:solidFill>
                  <a:schemeClr val="tx2"/>
                </a:solidFill>
              </a:rPr>
              <a:t>appropriés</a:t>
            </a:r>
            <a:r>
              <a:rPr lang="en-US" sz="2200" dirty="0">
                <a:solidFill>
                  <a:schemeClr val="tx2"/>
                </a:solidFill>
              </a:rPr>
              <a:t> (…) 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r>
              <a:rPr lang="en-US" sz="2200" dirty="0">
                <a:solidFill>
                  <a:schemeClr val="tx2"/>
                </a:solidFill>
              </a:rPr>
              <a:t>b) sur la base </a:t>
            </a:r>
            <a:r>
              <a:rPr lang="en-US" sz="2200" dirty="0" err="1">
                <a:solidFill>
                  <a:schemeClr val="tx2"/>
                </a:solidFill>
              </a:rPr>
              <a:t>d'une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b="1" dirty="0" err="1">
                <a:solidFill>
                  <a:schemeClr val="tx2"/>
                </a:solidFill>
              </a:rPr>
              <a:t>décision</a:t>
            </a:r>
            <a:r>
              <a:rPr lang="en-US" sz="2200" dirty="0">
                <a:solidFill>
                  <a:schemeClr val="tx2"/>
                </a:solidFill>
              </a:rPr>
              <a:t> de la Commission, </a:t>
            </a:r>
            <a:r>
              <a:rPr lang="en-US" sz="2200" dirty="0" err="1">
                <a:solidFill>
                  <a:schemeClr val="tx2"/>
                </a:solidFill>
              </a:rPr>
              <a:t>d'office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ou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à</a:t>
            </a:r>
            <a:r>
              <a:rPr lang="en-US" sz="2200" dirty="0">
                <a:solidFill>
                  <a:schemeClr val="tx2"/>
                </a:solidFill>
              </a:rPr>
              <a:t> la suite </a:t>
            </a:r>
            <a:r>
              <a:rPr lang="en-US" sz="2200" dirty="0" err="1">
                <a:solidFill>
                  <a:schemeClr val="tx2"/>
                </a:solidFill>
              </a:rPr>
              <a:t>d'une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alerte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qualifiée</a:t>
            </a:r>
            <a:r>
              <a:rPr lang="en-US" sz="2200" dirty="0">
                <a:solidFill>
                  <a:schemeClr val="tx2"/>
                </a:solidFill>
              </a:rPr>
              <a:t> du </a:t>
            </a:r>
            <a:r>
              <a:rPr lang="en-US" sz="2200" dirty="0" err="1">
                <a:solidFill>
                  <a:schemeClr val="tx2"/>
                </a:solidFill>
              </a:rPr>
              <a:t>groupe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scientifique</a:t>
            </a:r>
            <a:r>
              <a:rPr lang="en-US" sz="2200" dirty="0">
                <a:solidFill>
                  <a:schemeClr val="tx2"/>
                </a:solidFill>
              </a:rPr>
              <a:t> (…)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endParaRPr lang="en-US" sz="22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r>
              <a:rPr lang="en-US" sz="2200" dirty="0">
                <a:solidFill>
                  <a:schemeClr val="tx2"/>
                </a:solidFill>
              </a:rPr>
              <a:t>2. (…) </a:t>
            </a:r>
            <a:r>
              <a:rPr lang="en-US" sz="2200" dirty="0" err="1">
                <a:solidFill>
                  <a:schemeClr val="tx2"/>
                </a:solidFill>
              </a:rPr>
              <a:t>lorsque</a:t>
            </a:r>
            <a:r>
              <a:rPr lang="en-US" sz="2200" dirty="0">
                <a:solidFill>
                  <a:schemeClr val="tx2"/>
                </a:solidFill>
              </a:rPr>
              <a:t> la </a:t>
            </a:r>
            <a:r>
              <a:rPr lang="en-US" sz="2200" b="1" dirty="0" err="1">
                <a:solidFill>
                  <a:schemeClr val="tx2"/>
                </a:solidFill>
              </a:rPr>
              <a:t>quantité</a:t>
            </a:r>
            <a:r>
              <a:rPr lang="en-US" sz="2200" b="1" dirty="0">
                <a:solidFill>
                  <a:schemeClr val="tx2"/>
                </a:solidFill>
              </a:rPr>
              <a:t> </a:t>
            </a:r>
            <a:r>
              <a:rPr lang="en-US" sz="2200" b="1" dirty="0" err="1">
                <a:solidFill>
                  <a:schemeClr val="tx2"/>
                </a:solidFill>
              </a:rPr>
              <a:t>cumulée</a:t>
            </a:r>
            <a:r>
              <a:rPr lang="en-US" sz="2200" b="1" dirty="0">
                <a:solidFill>
                  <a:schemeClr val="tx2"/>
                </a:solidFill>
              </a:rPr>
              <a:t> de </a:t>
            </a:r>
            <a:r>
              <a:rPr lang="en-US" sz="2200" b="1" dirty="0" err="1">
                <a:solidFill>
                  <a:schemeClr val="tx2"/>
                </a:solidFill>
              </a:rPr>
              <a:t>calcul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utilisée</a:t>
            </a:r>
            <a:r>
              <a:rPr lang="en-US" sz="2200" dirty="0">
                <a:solidFill>
                  <a:schemeClr val="tx2"/>
                </a:solidFill>
              </a:rPr>
              <a:t> pour son </a:t>
            </a:r>
            <a:r>
              <a:rPr lang="en-US" sz="2200" dirty="0" err="1">
                <a:solidFill>
                  <a:schemeClr val="tx2"/>
                </a:solidFill>
              </a:rPr>
              <a:t>entraînement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mesurée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en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opérations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en</a:t>
            </a:r>
            <a:r>
              <a:rPr lang="en-US" sz="2200" dirty="0">
                <a:solidFill>
                  <a:schemeClr val="tx2"/>
                </a:solidFill>
              </a:rPr>
              <a:t> virgule </a:t>
            </a:r>
            <a:r>
              <a:rPr lang="en-US" sz="2200" dirty="0" err="1">
                <a:solidFill>
                  <a:schemeClr val="tx2"/>
                </a:solidFill>
              </a:rPr>
              <a:t>flottante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est</a:t>
            </a:r>
            <a:r>
              <a:rPr lang="en-US" sz="2200" dirty="0">
                <a:solidFill>
                  <a:schemeClr val="tx2"/>
                </a:solidFill>
              </a:rPr>
              <a:t> supérieure </a:t>
            </a:r>
            <a:r>
              <a:rPr lang="en-US" sz="2200" dirty="0" err="1">
                <a:solidFill>
                  <a:schemeClr val="tx2"/>
                </a:solidFill>
              </a:rPr>
              <a:t>à</a:t>
            </a:r>
            <a:r>
              <a:rPr lang="en-US" sz="2200" dirty="0">
                <a:solidFill>
                  <a:schemeClr val="tx2"/>
                </a:solidFill>
              </a:rPr>
              <a:t> 10^25.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AC9A05-F75D-AC63-73B2-E72A92792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Comité d'éthique – 15 octobre 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306BB77-D55C-B765-4B15-DEC94637F13F}"/>
              </a:ext>
            </a:extLst>
          </p:cNvPr>
          <p:cNvSpPr txBox="1"/>
          <p:nvPr/>
        </p:nvSpPr>
        <p:spPr>
          <a:xfrm>
            <a:off x="20" y="6866886"/>
            <a:ext cx="49664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hlinkClick r:id="rId3" tooltip="https://rescategoer.blogspot.com/"/>
              </a:rPr>
              <a:t>Cette photo</a:t>
            </a:r>
            <a:r>
              <a:rPr lang="fr-FR" sz="900"/>
              <a:t> par Auteur inconnu est soumise à la licence </a:t>
            </a:r>
            <a:r>
              <a:rPr lang="fr-FR" sz="900">
                <a:hlinkClick r:id="rId4" tooltip="https://creativecommons.org/licenses/by-nc-nd/3.0/"/>
              </a:rPr>
              <a:t>CC BY-NC-ND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147168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5CC2F2-6B82-F09C-06B4-0E1613ACC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923"/>
          <a:stretch/>
        </p:blipFill>
        <p:spPr>
          <a:xfrm>
            <a:off x="-33559" y="-3643"/>
            <a:ext cx="12225558" cy="68616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48822DC-02F0-3AA0-AAA4-2A6187294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1040003"/>
            <a:ext cx="3281149" cy="31501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i="1" kern="1200" cap="all" baseline="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Deuxième </a:t>
            </a:r>
            <a:r>
              <a:rPr lang="en-US" sz="4000" b="1" i="1" kern="1200" cap="all" baseline="0" dirty="0" err="1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partie</a:t>
            </a:r>
            <a:r>
              <a:rPr lang="en-US" sz="4000" b="1" i="1" kern="1200" cap="all" baseline="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 –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 </a:t>
            </a:r>
            <a:br>
              <a:rPr lang="en-US" sz="4000" b="1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en-US" sz="40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IA et </a:t>
            </a:r>
            <a:r>
              <a:rPr lang="en-US" sz="4000" b="1" i="1" kern="1200" cap="all" baseline="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RGPD</a:t>
            </a:r>
            <a:endParaRPr lang="en-US" sz="4000" b="1" i="1" kern="1200" cap="all" baseline="0" dirty="0">
              <a:solidFill>
                <a:schemeClr val="bg1">
                  <a:lumMod val="9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647376-7F48-4E4A-0A6F-5B1D1B36F696}"/>
              </a:ext>
            </a:extLst>
          </p:cNvPr>
          <p:cNvSpPr txBox="1"/>
          <p:nvPr/>
        </p:nvSpPr>
        <p:spPr>
          <a:xfrm>
            <a:off x="502732" y="4240404"/>
            <a:ext cx="2454227" cy="157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buSzPct val="80000"/>
            </a:pPr>
            <a:r>
              <a:rPr lang="en-US" sz="800" b="1" cap="all" spc="300" err="1">
                <a:solidFill>
                  <a:schemeClr val="tx2"/>
                </a:solidFill>
              </a:rPr>
              <a:t>ThePhoto</a:t>
            </a:r>
            <a:r>
              <a:rPr lang="en-US" sz="800" b="1" cap="all" spc="300" dirty="0">
                <a:solidFill>
                  <a:schemeClr val="tx2"/>
                </a:solidFill>
              </a:rPr>
              <a:t> par </a:t>
            </a:r>
            <a:r>
              <a:rPr lang="en-US" sz="800" b="1" cap="all" spc="300" err="1">
                <a:solidFill>
                  <a:schemeClr val="tx2"/>
                </a:solidFill>
              </a:rPr>
              <a:t>PhotoAuthor</a:t>
            </a:r>
            <a:r>
              <a:rPr lang="en-US" sz="800" b="1" cap="all" spc="300" dirty="0">
                <a:solidFill>
                  <a:schemeClr val="tx2"/>
                </a:solidFill>
              </a:rPr>
              <a:t> </a:t>
            </a:r>
            <a:r>
              <a:rPr lang="en-US" sz="800" b="1" cap="all" spc="300" err="1">
                <a:solidFill>
                  <a:schemeClr val="tx2"/>
                </a:solidFill>
              </a:rPr>
              <a:t>est</a:t>
            </a:r>
            <a:r>
              <a:rPr lang="en-US" sz="800" b="1" cap="all" spc="300" dirty="0">
                <a:solidFill>
                  <a:schemeClr val="tx2"/>
                </a:solidFill>
              </a:rPr>
              <a:t> </a:t>
            </a:r>
            <a:r>
              <a:rPr lang="en-US" sz="800" b="1" cap="all" spc="300" err="1">
                <a:solidFill>
                  <a:schemeClr val="tx2"/>
                </a:solidFill>
              </a:rPr>
              <a:t>fournie</a:t>
            </a:r>
            <a:r>
              <a:rPr lang="en-US" sz="800" b="1" cap="all" spc="300" dirty="0">
                <a:solidFill>
                  <a:schemeClr val="tx2"/>
                </a:solidFill>
              </a:rPr>
              <a:t> sous </a:t>
            </a:r>
            <a:r>
              <a:rPr lang="en-US" sz="800" b="1" cap="all" spc="300" err="1">
                <a:solidFill>
                  <a:schemeClr val="tx2"/>
                </a:solidFill>
              </a:rPr>
              <a:t>licence</a:t>
            </a:r>
            <a:r>
              <a:rPr lang="en-US" sz="800" b="1" cap="all" spc="300" dirty="0">
                <a:solidFill>
                  <a:schemeClr val="tx2"/>
                </a:solidFill>
              </a:rPr>
              <a:t> CCYYSA.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3B1FAA-36C8-170A-0EC5-1DC255D2D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Comité d'éthique – 15 octobre 2025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3148CF8-2D3B-E5CB-8E67-8C569E97D68F}"/>
              </a:ext>
            </a:extLst>
          </p:cNvPr>
          <p:cNvSpPr txBox="1"/>
          <p:nvPr/>
        </p:nvSpPr>
        <p:spPr>
          <a:xfrm>
            <a:off x="0" y="6858000"/>
            <a:ext cx="12192000" cy="3175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/>
              <a:t>ThePhoto par PhotoAuthor est fournie sous licence CCYYSA.</a:t>
            </a:r>
          </a:p>
        </p:txBody>
      </p:sp>
    </p:spTree>
    <p:extLst>
      <p:ext uri="{BB962C8B-B14F-4D97-AF65-F5344CB8AC3E}">
        <p14:creationId xmlns:p14="http://schemas.microsoft.com/office/powerpoint/2010/main" val="3688834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A1115A-3414-C1BD-602E-C3F46C600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189" y="461514"/>
            <a:ext cx="6484189" cy="1382156"/>
          </a:xfrm>
        </p:spPr>
        <p:txBody>
          <a:bodyPr/>
          <a:lstStyle/>
          <a:p>
            <a:r>
              <a:rPr lang="fr-FR" dirty="0"/>
              <a:t>A - Au stade de la collecte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90965D3-5480-FE52-17C2-6B3A56947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6CCBBB8-1F73-5053-1A14-CC217624D685}"/>
              </a:ext>
            </a:extLst>
          </p:cNvPr>
          <p:cNvSpPr txBox="1"/>
          <p:nvPr/>
        </p:nvSpPr>
        <p:spPr>
          <a:xfrm>
            <a:off x="3605898" y="1720489"/>
            <a:ext cx="538107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4000" dirty="0">
                <a:hlinkClick r:id="rId2"/>
              </a:rPr>
              <a:t>Le principe de minimisation</a:t>
            </a:r>
            <a:endParaRPr lang="fr-FR" sz="4000"/>
          </a:p>
        </p:txBody>
      </p:sp>
      <p:pic>
        <p:nvPicPr>
          <p:cNvPr id="5" name="Image 4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1FF78283-F79A-0898-D86F-A598D1890A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2118" t="-23996" r="110353" b="35366"/>
          <a:stretch/>
        </p:blipFill>
        <p:spPr>
          <a:xfrm>
            <a:off x="461203" y="2609953"/>
            <a:ext cx="1936386" cy="2085226"/>
          </a:xfrm>
          <a:prstGeom prst="rect">
            <a:avLst/>
          </a:prstGeom>
        </p:spPr>
      </p:pic>
      <p:pic>
        <p:nvPicPr>
          <p:cNvPr id="6" name="Image 5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61274FB6-33AB-8438-BF9D-0B7D4BBF3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660" r="-3191" b="-8257"/>
          <a:stretch/>
        </p:blipFill>
        <p:spPr>
          <a:xfrm>
            <a:off x="2027208" y="2870864"/>
            <a:ext cx="8598503" cy="338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50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C735DF-B755-6E4E-5E56-863CA619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273" y="221674"/>
            <a:ext cx="6627091" cy="1382156"/>
          </a:xfrm>
        </p:spPr>
        <p:txBody>
          <a:bodyPr/>
          <a:lstStyle/>
          <a:p>
            <a:r>
              <a:rPr lang="fr-FR" dirty="0"/>
              <a:t>A – Au stade de la collecte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164E25-C1DA-1933-CF45-510952207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08C9EF6-97AE-D18F-E7CD-0AC119AFEC17}"/>
              </a:ext>
            </a:extLst>
          </p:cNvPr>
          <p:cNvSpPr txBox="1"/>
          <p:nvPr/>
        </p:nvSpPr>
        <p:spPr>
          <a:xfrm>
            <a:off x="2361398" y="1608587"/>
            <a:ext cx="74654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 dirty="0">
                <a:hlinkClick r:id="rId2"/>
              </a:rPr>
              <a:t>La recherche d'une base légale adéquate</a:t>
            </a:r>
            <a:endParaRPr lang="fr-FR" sz="360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73CDC00-C5AB-4C43-9504-51A528963A60}"/>
              </a:ext>
            </a:extLst>
          </p:cNvPr>
          <p:cNvSpPr txBox="1"/>
          <p:nvPr/>
        </p:nvSpPr>
        <p:spPr>
          <a:xfrm>
            <a:off x="3045407" y="5457701"/>
            <a:ext cx="59847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 dirty="0">
                <a:hlinkClick r:id="rId3"/>
              </a:rPr>
              <a:t>L'apport des fiches IA de la CNIL</a:t>
            </a:r>
            <a:endParaRPr lang="fr-FR" sz="3600"/>
          </a:p>
        </p:txBody>
      </p:sp>
      <p:pic>
        <p:nvPicPr>
          <p:cNvPr id="9" name="Image 8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D77F3A63-70D0-58E6-151E-D771DC207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273" y="2355195"/>
            <a:ext cx="6096000" cy="27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95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25E96AC-0615-D641-B8B3-CA50D41EB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350" y="541964"/>
            <a:ext cx="4768938" cy="38186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/>
              <a:t>B – Au </a:t>
            </a:r>
            <a:r>
              <a:rPr lang="en-US" sz="4200" dirty="0" err="1"/>
              <a:t>stade</a:t>
            </a:r>
            <a:r>
              <a:rPr lang="en-US" sz="4200" dirty="0"/>
              <a:t> de </a:t>
            </a:r>
            <a:r>
              <a:rPr lang="en-US" sz="4200" dirty="0" err="1"/>
              <a:t>l'exploitation</a:t>
            </a:r>
          </a:p>
        </p:txBody>
      </p:sp>
      <p:pic>
        <p:nvPicPr>
          <p:cNvPr id="4" name="Média en ligne 3" title="The Good Place - How Your Life Is Scored (Episode Highlight)">
            <a:hlinkClick r:id="" action="ppaction://media"/>
            <a:extLst>
              <a:ext uri="{FF2B5EF4-FFF2-40B4-BE49-F238E27FC236}">
                <a16:creationId xmlns:a16="http://schemas.microsoft.com/office/drawing/2014/main" id="{257C4FAE-21AC-EFF2-DFBE-29022BC232F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0" y="1861847"/>
            <a:ext cx="5562600" cy="3142869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FB4452-B9A1-F997-97CC-624EBE7C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Comité d'éthique – 15 octobre 2025</a:t>
            </a:r>
          </a:p>
        </p:txBody>
      </p:sp>
    </p:spTree>
    <p:extLst>
      <p:ext uri="{BB962C8B-B14F-4D97-AF65-F5344CB8AC3E}">
        <p14:creationId xmlns:p14="http://schemas.microsoft.com/office/powerpoint/2010/main" val="3069023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D9BE00C-69E3-4C14-B043-39A0CBD94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7660371" cy="92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17168A6-F6FD-4D49-BD0E-99C81A86E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10457"/>
            <a:ext cx="1143001" cy="50464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6">
            <a:extLst>
              <a:ext uri="{FF2B5EF4-FFF2-40B4-BE49-F238E27FC236}">
                <a16:creationId xmlns:a16="http://schemas.microsoft.com/office/drawing/2014/main" id="{B646B5AE-3DCF-CABF-95FC-D9B3BF329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844" y="1122363"/>
            <a:ext cx="5468019" cy="30253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Des machines à décider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703D87C-41E4-40AE-98D9-D2E31F361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502104" y="4608334"/>
            <a:ext cx="3689896" cy="224966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D7B624A-E438-43AA-99EF-F2FF3D6A9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028123" y="0"/>
            <a:ext cx="1348638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Média en ligne 12">
            <a:hlinkClick r:id="" action="ppaction://media"/>
            <a:extLst>
              <a:ext uri="{FF2B5EF4-FFF2-40B4-BE49-F238E27FC236}">
                <a16:creationId xmlns:a16="http://schemas.microsoft.com/office/drawing/2014/main" id="{BA951C2A-514C-9E1D-2002-FDF07EC8143C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14111" y="645199"/>
            <a:ext cx="4444489" cy="2511136"/>
          </a:xfrm>
          <a:prstGeom prst="rect">
            <a:avLst/>
          </a:prstGeom>
        </p:spPr>
      </p:pic>
      <p:pic>
        <p:nvPicPr>
          <p:cNvPr id="18" name="Image 4" descr="Une image contenant texte, personne, portant&#10;&#10;Description générée automatiquement">
            <a:extLst>
              <a:ext uri="{FF2B5EF4-FFF2-40B4-BE49-F238E27FC236}">
                <a16:creationId xmlns:a16="http://schemas.microsoft.com/office/drawing/2014/main" id="{5BA5F967-5586-A38D-33DA-7CB6A5CCB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14111" y="3846111"/>
            <a:ext cx="4444489" cy="2222244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78E4E5-5C7D-3664-326C-76532CDA2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 dirty="0">
                <a:latin typeface="+mj-lt"/>
                <a:ea typeface="+mn-ea"/>
                <a:cs typeface="+mn-cs"/>
              </a:rPr>
              <a:t>Comité d'éthique – 15 octobre 2025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6E2455B-9258-D100-C51E-FA33B34AA78A}"/>
              </a:ext>
            </a:extLst>
          </p:cNvPr>
          <p:cNvSpPr txBox="1"/>
          <p:nvPr/>
        </p:nvSpPr>
        <p:spPr>
          <a:xfrm>
            <a:off x="9821238" y="5868300"/>
            <a:ext cx="1837362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</a:t>
            </a:r>
            <a:r>
              <a:rPr lang="en-US" sz="700" err="1">
                <a:solidFill>
                  <a:srgbClr val="FFFFFF"/>
                </a:solidFill>
              </a:rPr>
              <a:t>est</a:t>
            </a:r>
            <a:r>
              <a:rPr lang="en-US" sz="700">
                <a:solidFill>
                  <a:srgbClr val="FFFFFF"/>
                </a:solidFill>
              </a:rPr>
              <a:t> </a:t>
            </a:r>
            <a:r>
              <a:rPr lang="en-US" sz="700" err="1">
                <a:solidFill>
                  <a:srgbClr val="FFFFFF"/>
                </a:solidFill>
              </a:rPr>
              <a:t>fournie</a:t>
            </a:r>
            <a:r>
              <a:rPr lang="en-US" sz="700">
                <a:solidFill>
                  <a:srgbClr val="FFFFFF"/>
                </a:solidFill>
              </a:rPr>
              <a:t> sous </a:t>
            </a:r>
            <a:r>
              <a:rPr lang="en-US" sz="700" err="1">
                <a:solidFill>
                  <a:srgbClr val="FFFFFF"/>
                </a:solidFill>
              </a:rPr>
              <a:t>licence</a:t>
            </a:r>
            <a:r>
              <a:rPr lang="en-US" sz="700">
                <a:solidFill>
                  <a:srgbClr val="FFFFFF"/>
                </a:solidFill>
              </a:rPr>
              <a:t>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  <a:endParaRPr lang="fr-FR" sz="700">
              <a:solidFill>
                <a:srgbClr val="FFFFFF"/>
              </a:solidFill>
            </a:endParaRPr>
          </a:p>
        </p:txBody>
      </p:sp>
      <p:pic>
        <p:nvPicPr>
          <p:cNvPr id="2" name="Média en ligne 12">
            <a:hlinkClick r:id="" action="ppaction://media"/>
            <a:extLst>
              <a:ext uri="{FF2B5EF4-FFF2-40B4-BE49-F238E27FC236}">
                <a16:creationId xmlns:a16="http://schemas.microsoft.com/office/drawing/2014/main" id="{7E1B2C03-B4BC-82C8-9BB1-9C6ABEF2415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38449" y="666633"/>
            <a:ext cx="4444489" cy="251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7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EEAF30-1899-B4F7-63AE-3CA80FFBE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497395"/>
            <a:ext cx="10064376" cy="12297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B – Au </a:t>
            </a:r>
            <a:r>
              <a:rPr lang="en-US" sz="4100" dirty="0" err="1"/>
              <a:t>stade</a:t>
            </a:r>
            <a:r>
              <a:rPr lang="en-US" sz="4100" dirty="0"/>
              <a:t> de </a:t>
            </a:r>
            <a:r>
              <a:rPr lang="en-US" sz="4100" dirty="0" err="1"/>
              <a:t>l'exploitation</a:t>
            </a:r>
            <a:r>
              <a:rPr lang="en-US" sz="4100" dirty="0"/>
              <a:t> : </a:t>
            </a:r>
            <a:r>
              <a:rPr lang="en-US" sz="4100" dirty="0">
                <a:hlinkClick r:id="rId2"/>
              </a:rPr>
              <a:t>l’article 22</a:t>
            </a:r>
            <a:endParaRPr lang="en-US" sz="41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0DA9A2-C6DE-AC5F-B068-FBFADD5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Comité d'éthique – 15 octobre 2025</a:t>
            </a:r>
          </a:p>
        </p:txBody>
      </p:sp>
      <p:graphicFrame>
        <p:nvGraphicFramePr>
          <p:cNvPr id="12" name="Diagramme 27">
            <a:extLst>
              <a:ext uri="{FF2B5EF4-FFF2-40B4-BE49-F238E27FC236}">
                <a16:creationId xmlns:a16="http://schemas.microsoft.com/office/drawing/2014/main" id="{47652733-E187-0EE6-7672-3336BAED6B91}"/>
              </a:ext>
            </a:extLst>
          </p:cNvPr>
          <p:cNvGraphicFramePr/>
          <p:nvPr/>
        </p:nvGraphicFramePr>
        <p:xfrm>
          <a:off x="818708" y="2552700"/>
          <a:ext cx="10712302" cy="350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9621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utomate, dessin humoristique, robot, intérieur&#10;&#10;Description générée automatiquement">
            <a:extLst>
              <a:ext uri="{FF2B5EF4-FFF2-40B4-BE49-F238E27FC236}">
                <a16:creationId xmlns:a16="http://schemas.microsoft.com/office/drawing/2014/main" id="{2724C218-182C-517F-539F-073CB36E8D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653" b="14507"/>
          <a:stretch/>
        </p:blipFill>
        <p:spPr>
          <a:xfrm>
            <a:off x="-1154" y="10"/>
            <a:ext cx="1219200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046A65A-B44F-D388-4F45-85514EF9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88" y="-49045"/>
            <a:ext cx="8470348" cy="12204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Les </a:t>
            </a:r>
            <a:r>
              <a:rPr lang="en-US" sz="2800" b="1" i="1" kern="1200" cap="all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garanties</a:t>
            </a:r>
            <a:r>
              <a:rPr lang="en-US" sz="28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: </a:t>
            </a:r>
            <a:r>
              <a:rPr lang="en-US" sz="2800" b="1" i="1" kern="1200" cap="all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une</a:t>
            </a:r>
            <a:r>
              <a:rPr lang="en-US" sz="28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"intervention </a:t>
            </a:r>
            <a:r>
              <a:rPr lang="en-US" sz="2800" b="1" i="1" kern="1200" cap="all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humaine</a:t>
            </a:r>
            <a:r>
              <a:rPr lang="en-US" sz="28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"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FBFF4CD-A523-2AF3-9186-4BD97552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50429" y="6489863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Comité d'éthique – 15 octobre 2025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2A6DE89-DA6D-D11A-989D-B3F233DB25A9}"/>
              </a:ext>
            </a:extLst>
          </p:cNvPr>
          <p:cNvSpPr txBox="1"/>
          <p:nvPr/>
        </p:nvSpPr>
        <p:spPr>
          <a:xfrm>
            <a:off x="4594746" y="1796955"/>
            <a:ext cx="26726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Illustration absurde : DALL-E</a:t>
            </a:r>
          </a:p>
        </p:txBody>
      </p:sp>
    </p:spTree>
    <p:extLst>
      <p:ext uri="{BB962C8B-B14F-4D97-AF65-F5344CB8AC3E}">
        <p14:creationId xmlns:p14="http://schemas.microsoft.com/office/powerpoint/2010/main" val="2363397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F86019AB-83F2-FDB3-65ED-4E716D209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36" y="846224"/>
            <a:ext cx="4976662" cy="185016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Un </a:t>
            </a:r>
            <a:r>
              <a:rPr lang="en-US" dirty="0" err="1"/>
              <a:t>risque</a:t>
            </a:r>
            <a:r>
              <a:rPr lang="en-US" dirty="0"/>
              <a:t> de </a:t>
            </a:r>
            <a:r>
              <a:rPr lang="en-US" dirty="0" err="1"/>
              <a:t>contournement</a:t>
            </a:r>
            <a:r>
              <a:rPr lang="en-US" dirty="0"/>
              <a:t> </a:t>
            </a:r>
            <a:r>
              <a:rPr lang="en-US" dirty="0" err="1"/>
              <a:t>majeur</a:t>
            </a:r>
            <a:r>
              <a:rPr lang="en-US" dirty="0"/>
              <a:t> : Les « aides </a:t>
            </a:r>
            <a:r>
              <a:rPr lang="en-US" dirty="0" err="1"/>
              <a:t>à</a:t>
            </a:r>
            <a:r>
              <a:rPr lang="en-US" dirty="0"/>
              <a:t> la </a:t>
            </a:r>
            <a:r>
              <a:rPr lang="en-US" dirty="0" err="1"/>
              <a:t>décision</a:t>
            </a:r>
            <a:r>
              <a:rPr lang="en-US" dirty="0"/>
              <a:t> »</a:t>
            </a:r>
          </a:p>
        </p:txBody>
      </p:sp>
      <p:pic>
        <p:nvPicPr>
          <p:cNvPr id="8" name="Image 7" descr="Une image contenant meubles, livre, texte, bibliothèque&#10;&#10;Description générée automatiquement">
            <a:extLst>
              <a:ext uri="{FF2B5EF4-FFF2-40B4-BE49-F238E27FC236}">
                <a16:creationId xmlns:a16="http://schemas.microsoft.com/office/drawing/2014/main" id="{94114E68-D8EF-8EF6-A6FA-542176375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603" y="-22155"/>
            <a:ext cx="7183825" cy="6896471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00567A-5CE7-E285-6069-BF1D2229B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Comité d'éthique – 15 octobre 2025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D8F8EBA-124D-5396-7156-859B7B9559CC}"/>
              </a:ext>
            </a:extLst>
          </p:cNvPr>
          <p:cNvSpPr txBox="1"/>
          <p:nvPr/>
        </p:nvSpPr>
        <p:spPr>
          <a:xfrm>
            <a:off x="798755" y="3589690"/>
            <a:ext cx="3472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CJUE, 7 décembre 2023, </a:t>
            </a:r>
            <a:r>
              <a:rPr lang="fr-FR" sz="3200" dirty="0">
                <a:hlinkClick r:id="rId3"/>
              </a:rPr>
              <a:t>SCHUFA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48343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64A284-CCF9-734C-5249-1B427F2E7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Comité d'éthique – 15 octobre 2025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A7F6EC-721E-3604-B80C-1C87944D32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2573" y="224554"/>
            <a:ext cx="6238875" cy="1382713"/>
          </a:xfrm>
        </p:spPr>
        <p:txBody>
          <a:bodyPr>
            <a:normAutofit/>
          </a:bodyPr>
          <a:lstStyle/>
          <a:p>
            <a:r>
              <a:rPr lang="fr-FR" dirty="0"/>
              <a:t>Bonus : LLM et professions du droit</a:t>
            </a:r>
          </a:p>
        </p:txBody>
      </p:sp>
      <p:pic>
        <p:nvPicPr>
          <p:cNvPr id="6" name="Média en ligne 5" descr="How Chatbots and Large Language Models Work">
            <a:hlinkClick r:id="" action="ppaction://media"/>
            <a:extLst>
              <a:ext uri="{FF2B5EF4-FFF2-40B4-BE49-F238E27FC236}">
                <a16:creationId xmlns:a16="http://schemas.microsoft.com/office/drawing/2014/main" id="{E8979574-7500-E00D-80AA-724FD0110E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6127" y="1807486"/>
            <a:ext cx="5739873" cy="3243028"/>
          </a:xfrm>
          <a:prstGeom prst="rect">
            <a:avLst/>
          </a:prstGeom>
        </p:spPr>
      </p:pic>
      <p:pic>
        <p:nvPicPr>
          <p:cNvPr id="12" name="Image 11">
            <a:hlinkClick r:id="rId4"/>
            <a:extLst>
              <a:ext uri="{FF2B5EF4-FFF2-40B4-BE49-F238E27FC236}">
                <a16:creationId xmlns:a16="http://schemas.microsoft.com/office/drawing/2014/main" id="{94ABC8EB-11B7-FE52-E667-39BBC6A7A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225" y="3635798"/>
            <a:ext cx="4558512" cy="256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9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32718-615D-445E-861C-ADF040C4B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rtlCol="0"/>
          <a:lstStyle/>
          <a:p>
            <a:pPr algn="ctr" rtl="0"/>
            <a:r>
              <a:rPr lang="fr" dirty="0"/>
              <a:t>Merci pour votre attention</a:t>
            </a:r>
          </a:p>
        </p:txBody>
      </p:sp>
      <p:pic>
        <p:nvPicPr>
          <p:cNvPr id="6" name="Espace réservé d’image 5">
            <a:extLst>
              <a:ext uri="{FF2B5EF4-FFF2-40B4-BE49-F238E27FC236}">
                <a16:creationId xmlns:a16="http://schemas.microsoft.com/office/drawing/2014/main" id="{610B39E1-AAA7-4199-8B7C-D12DD364E6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0" y="-2017"/>
            <a:ext cx="4966447" cy="6835539"/>
          </a:xfrm>
        </p:spPr>
      </p:pic>
      <p:sp>
        <p:nvSpPr>
          <p:cNvPr id="35" name="Espace réservé du pied de page 2">
            <a:extLst>
              <a:ext uri="{FF2B5EF4-FFF2-40B4-BE49-F238E27FC236}">
                <a16:creationId xmlns:a16="http://schemas.microsoft.com/office/drawing/2014/main" id="{B7DBC9F7-37C7-4A2D-ACBC-EBDA35886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2822797" cy="365125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37E6E0-B242-46D9-ABE6-B318CABC4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/>
            <a:endParaRPr lang="fr" sz="4400" dirty="0">
              <a:hlinkClick r:id="rId3"/>
            </a:endParaRPr>
          </a:p>
          <a:p>
            <a:pPr algn="ctr" rtl="0"/>
            <a:r>
              <a:rPr lang="fr" sz="4400" dirty="0">
                <a:hlinkClick r:id="rId3"/>
              </a:rPr>
              <a:t>www.enetter.fr</a:t>
            </a:r>
            <a:endParaRPr lang="fr" sz="4400" dirty="0"/>
          </a:p>
          <a:p>
            <a:pPr algn="ctr" rtl="0"/>
            <a:endParaRPr lang="fr" sz="4400" dirty="0"/>
          </a:p>
          <a:p>
            <a:pPr algn="ctr" rtl="0"/>
            <a:r>
              <a:rPr lang="fr" sz="4400" dirty="0"/>
              <a:t>« contact »</a:t>
            </a:r>
          </a:p>
        </p:txBody>
      </p:sp>
    </p:spTree>
    <p:extLst>
      <p:ext uri="{BB962C8B-B14F-4D97-AF65-F5344CB8AC3E}">
        <p14:creationId xmlns:p14="http://schemas.microsoft.com/office/powerpoint/2010/main" val="3043070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4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4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4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5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5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5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5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cercle, léger&#10;&#10;Description générée automatiquement">
            <a:extLst>
              <a:ext uri="{FF2B5EF4-FFF2-40B4-BE49-F238E27FC236}">
                <a16:creationId xmlns:a16="http://schemas.microsoft.com/office/drawing/2014/main" id="{71D8A79C-3EA9-9DF9-6045-602AF1B4C2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19" b="14425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81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E7065C3-083F-F2C4-34B4-19E2774D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400" b="1" i="1" kern="1200" cap="all" baseline="0" dirty="0">
                <a:latin typeface="+mj-lt"/>
                <a:ea typeface="+mj-ea"/>
                <a:cs typeface="+mj-cs"/>
              </a:rPr>
              <a:t>Première </a:t>
            </a:r>
            <a:r>
              <a:rPr lang="en-US" sz="3400" b="1" i="1" kern="1200" cap="all" baseline="0" dirty="0" err="1">
                <a:latin typeface="+mj-lt"/>
                <a:ea typeface="+mj-ea"/>
                <a:cs typeface="+mj-cs"/>
              </a:rPr>
              <a:t>partie</a:t>
            </a:r>
            <a:r>
              <a:rPr lang="en-US" sz="3400" b="1" i="1" kern="1200" cap="all" baseline="0" dirty="0">
                <a:latin typeface="+mj-lt"/>
                <a:ea typeface="+mj-ea"/>
                <a:cs typeface="+mj-cs"/>
              </a:rPr>
              <a:t> – le </a:t>
            </a:r>
            <a:r>
              <a:rPr lang="en-US" sz="3400" b="1" i="1" kern="1200" cap="all" baseline="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règlement sur l'IA</a:t>
            </a:r>
            <a:endParaRPr lang="en-US" sz="3400" b="1" i="1" kern="1200" cap="all" baseline="0" dirty="0">
              <a:latin typeface="+mj-lt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cxnSp>
        <p:nvCxnSpPr>
          <p:cNvPr id="82" name="Straight Connector 62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300FB4A-9C16-15F9-F52A-EC5509014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Comité d'éthique – 15 octobre 2025</a:t>
            </a:r>
          </a:p>
        </p:txBody>
      </p:sp>
      <p:cxnSp>
        <p:nvCxnSpPr>
          <p:cNvPr id="83" name="Straight Connector 64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209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5752A96-37C1-BF77-E9C3-D9136D46B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6" y="533400"/>
            <a:ext cx="4529138" cy="16716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/>
              <a:t>Faut-il</a:t>
            </a:r>
            <a:br>
              <a:rPr lang="en-US" sz="3700"/>
            </a:br>
            <a:r>
              <a:rPr lang="en-US" sz="3700"/>
              <a:t>définir l'IA ?</a:t>
            </a:r>
            <a:br>
              <a:rPr lang="en-US" sz="3700"/>
            </a:br>
            <a:r>
              <a:rPr lang="en-US" sz="3700"/>
              <a:t>L'approche RGPD</a:t>
            </a:r>
          </a:p>
        </p:txBody>
      </p:sp>
      <p:sp>
        <p:nvSpPr>
          <p:cNvPr id="36" name="Sous-titre 1">
            <a:extLst>
              <a:ext uri="{FF2B5EF4-FFF2-40B4-BE49-F238E27FC236}">
                <a16:creationId xmlns:a16="http://schemas.microsoft.com/office/drawing/2014/main" id="{5CE62FE4-FF98-25BC-C615-E6004F833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25" y="2681288"/>
            <a:ext cx="4395789" cy="36433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/>
            <a:r>
              <a:rPr lang="en-US" dirty="0"/>
              <a:t>"La </a:t>
            </a:r>
            <a:r>
              <a:rPr lang="en-US" err="1"/>
              <a:t>personne</a:t>
            </a:r>
            <a:r>
              <a:rPr lang="en-US" dirty="0"/>
              <a:t> </a:t>
            </a:r>
            <a:r>
              <a:rPr lang="en-US" err="1"/>
              <a:t>concernée</a:t>
            </a:r>
            <a:r>
              <a:rPr lang="en-US" dirty="0"/>
              <a:t> </a:t>
            </a:r>
            <a:r>
              <a:rPr lang="en-US" err="1"/>
              <a:t>a le</a:t>
            </a:r>
            <a:r>
              <a:rPr lang="en-US" dirty="0"/>
              <a:t> droit de ne pas faire </a:t>
            </a:r>
            <a:r>
              <a:rPr lang="en-US" err="1"/>
              <a:t>l'objet</a:t>
            </a:r>
            <a:r>
              <a:rPr lang="en-US" dirty="0"/>
              <a:t> </a:t>
            </a:r>
            <a:r>
              <a:rPr lang="en-US" err="1"/>
              <a:t>d'une</a:t>
            </a:r>
            <a:endParaRPr lang="fr-FR" err="1"/>
          </a:p>
          <a:p>
            <a:pPr marL="0" indent="0"/>
            <a:r>
              <a:rPr lang="en-US" b="1" err="1"/>
              <a:t>décision</a:t>
            </a:r>
            <a:r>
              <a:rPr lang="en-US" b="1" dirty="0"/>
              <a:t> </a:t>
            </a:r>
            <a:r>
              <a:rPr lang="en-US" b="1" err="1"/>
              <a:t>fondée</a:t>
            </a:r>
            <a:r>
              <a:rPr lang="en-US" b="1" dirty="0"/>
              <a:t> </a:t>
            </a:r>
            <a:r>
              <a:rPr lang="en-US" b="1" err="1"/>
              <a:t>exclusivement</a:t>
            </a:r>
            <a:r>
              <a:rPr lang="en-US" b="1" dirty="0"/>
              <a:t> sur un </a:t>
            </a:r>
            <a:r>
              <a:rPr lang="en-US" b="1" err="1"/>
              <a:t>traitement</a:t>
            </a:r>
            <a:r>
              <a:rPr lang="en-US" b="1" dirty="0"/>
              <a:t> </a:t>
            </a:r>
            <a:r>
              <a:rPr lang="en-US" b="1" err="1"/>
              <a:t>automatisé</a:t>
            </a:r>
            <a:r>
              <a:rPr lang="en-US" dirty="0"/>
              <a:t>,</a:t>
            </a:r>
            <a:endParaRPr lang="en-US"/>
          </a:p>
          <a:p>
            <a:pPr marL="0" indent="0"/>
            <a:endParaRPr lang="en-US"/>
          </a:p>
          <a:p>
            <a:pPr marL="0" indent="0"/>
            <a:r>
              <a:rPr lang="en-US" dirty="0"/>
              <a:t>(...) </a:t>
            </a:r>
            <a:r>
              <a:rPr lang="en-US" err="1"/>
              <a:t>produisant</a:t>
            </a:r>
            <a:r>
              <a:rPr lang="en-US" dirty="0"/>
              <a:t> des </a:t>
            </a:r>
            <a:r>
              <a:rPr lang="en-US" err="1"/>
              <a:t>effets</a:t>
            </a:r>
            <a:r>
              <a:rPr lang="en-US" dirty="0"/>
              <a:t> </a:t>
            </a:r>
            <a:r>
              <a:rPr lang="en-US" err="1"/>
              <a:t>juridiques</a:t>
            </a:r>
            <a:r>
              <a:rPr lang="en-US" dirty="0"/>
              <a:t> la </a:t>
            </a:r>
            <a:r>
              <a:rPr lang="en-US" err="1"/>
              <a:t>concernant</a:t>
            </a:r>
            <a:r>
              <a:rPr lang="en-US" dirty="0"/>
              <a:t> </a:t>
            </a:r>
            <a:r>
              <a:rPr lang="en-US" err="1"/>
              <a:t>ou</a:t>
            </a:r>
            <a:r>
              <a:rPr lang="en-US" dirty="0"/>
              <a:t> </a:t>
            </a:r>
            <a:r>
              <a:rPr lang="en-US" err="1"/>
              <a:t>l'affectant</a:t>
            </a:r>
            <a:r>
              <a:rPr lang="en-US" dirty="0"/>
              <a:t> de manière significative de façon </a:t>
            </a:r>
            <a:r>
              <a:rPr lang="en-US" err="1"/>
              <a:t>similaire</a:t>
            </a:r>
            <a:r>
              <a:rPr lang="en-US" dirty="0"/>
              <a:t>".</a:t>
            </a:r>
            <a:endParaRPr lang="en-US"/>
          </a:p>
        </p:txBody>
      </p:sp>
      <p:pic>
        <p:nvPicPr>
          <p:cNvPr id="9" name="Image 8" descr="Une image contenant art, bulle, cercle, Bleu Majorelle&#10;&#10;Description générée automatiquement">
            <a:extLst>
              <a:ext uri="{FF2B5EF4-FFF2-40B4-BE49-F238E27FC236}">
                <a16:creationId xmlns:a16="http://schemas.microsoft.com/office/drawing/2014/main" id="{4EB884AE-D67F-A406-E380-494B7D43C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9" r="11699"/>
          <a:stretch/>
        </p:blipFill>
        <p:spPr>
          <a:xfrm>
            <a:off x="6659213" y="533401"/>
            <a:ext cx="4436175" cy="5791199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7BF9ABD-62A5-8D01-71DE-694F2D53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d'éthique – 15 octobre 2025</a:t>
            </a:r>
          </a:p>
        </p:txBody>
      </p:sp>
    </p:spTree>
    <p:extLst>
      <p:ext uri="{BB962C8B-B14F-4D97-AF65-F5344CB8AC3E}">
        <p14:creationId xmlns:p14="http://schemas.microsoft.com/office/powerpoint/2010/main" val="1382704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334D00-E92C-7A72-5AF6-8636FF8B5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Définir </a:t>
            </a:r>
            <a:r>
              <a:rPr lang="fr-FR" dirty="0" err="1"/>
              <a:t>l'ia</a:t>
            </a:r>
            <a:r>
              <a:rPr lang="fr-FR" dirty="0"/>
              <a:t> : un large spectre d'approches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D184BD2-E861-C708-1FEF-A63C04597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Approche par la perception</a:t>
            </a:r>
          </a:p>
        </p:txBody>
      </p:sp>
      <p:pic>
        <p:nvPicPr>
          <p:cNvPr id="5" name="Espace réservé du contenu 4" descr="Une image contenant capture d’écran, texte, circuit&#10;&#10;Description générée automatiquement">
            <a:extLst>
              <a:ext uri="{FF2B5EF4-FFF2-40B4-BE49-F238E27FC236}">
                <a16:creationId xmlns:a16="http://schemas.microsoft.com/office/drawing/2014/main" id="{0D0926A9-4F2D-3764-DA0E-7E27B98C95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76652" y="2415711"/>
            <a:ext cx="3030059" cy="3682341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EF956D4-FAF1-1D08-D00D-2D5EC4FF4D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Approche par les techniques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AB913FA-C70B-704A-C900-045919B2A40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b="1" dirty="0">
                <a:ea typeface="+mn-lt"/>
                <a:cs typeface="+mn-lt"/>
              </a:rPr>
              <a:t>(b) Approches fondées sur la logique et les connaissances,</a:t>
            </a:r>
            <a:endParaRPr lang="fr-FR" dirty="0"/>
          </a:p>
          <a:p>
            <a:pPr marL="0" indent="0">
              <a:buNone/>
            </a:pPr>
            <a:r>
              <a:rPr lang="fr-FR" b="1" i="1" dirty="0">
                <a:ea typeface="+mn-lt"/>
                <a:cs typeface="+mn-lt"/>
              </a:rPr>
              <a:t>y compris la représentation des connaissances, la programmation inductive (logique), les bases de connaissances, les moteurs d’inférence et de déduction, le raisonnement (symbolique) et les systèmes experts.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FD4F385-3C71-BDE4-BC54-05356AE32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BC6FAFE-1C7C-1067-03FB-1B9FE8523462}"/>
              </a:ext>
            </a:extLst>
          </p:cNvPr>
          <p:cNvSpPr txBox="1"/>
          <p:nvPr/>
        </p:nvSpPr>
        <p:spPr>
          <a:xfrm>
            <a:off x="2030413" y="6097588"/>
            <a:ext cx="2776537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>
                <a:hlinkClick r:id="rId3"/>
              </a:rPr>
              <a:t>Cette photo</a:t>
            </a:r>
            <a:r>
              <a:rPr lang="en-US"/>
              <a:t> de Auteur inconnu est fournie sous licence </a:t>
            </a:r>
            <a:r>
              <a:rPr lang="en-US">
                <a:hlinkClick r:id="rId4"/>
              </a:rPr>
              <a:t>CC BY-SA</a:t>
            </a:r>
            <a:r>
              <a:rPr lang="en-US"/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80C95E9-B6FA-997D-CDFD-B0C201EDD107}"/>
              </a:ext>
            </a:extLst>
          </p:cNvPr>
          <p:cNvSpPr txBox="1"/>
          <p:nvPr/>
        </p:nvSpPr>
        <p:spPr>
          <a:xfrm>
            <a:off x="6297083" y="6043083"/>
            <a:ext cx="436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Extrait de la </a:t>
            </a:r>
            <a:r>
              <a:rPr lang="fr-FR" dirty="0">
                <a:hlinkClick r:id="rId5"/>
              </a:rPr>
              <a:t>proposition de règlement de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2053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e image contenant appareil, balance&#10;&#10;Description générée automatiquement">
            <a:extLst>
              <a:ext uri="{FF2B5EF4-FFF2-40B4-BE49-F238E27FC236}">
                <a16:creationId xmlns:a16="http://schemas.microsoft.com/office/drawing/2014/main" id="{094E8BD7-C59B-0F0E-E7F5-F033D6AAB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9" r="11699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291A725-1E8E-B01B-CEEB-74B98AAD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2167"/>
            <a:ext cx="6884021" cy="17172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hlinkClick r:id="rId3"/>
              </a:rPr>
              <a:t>La </a:t>
            </a:r>
            <a:r>
              <a:rPr lang="en-US" dirty="0" err="1">
                <a:hlinkClick r:id="rId3"/>
              </a:rPr>
              <a:t>définition</a:t>
            </a:r>
            <a:r>
              <a:rPr lang="en-US" dirty="0">
                <a:hlinkClick r:id="rId3"/>
              </a:rPr>
              <a:t> du RIA </a:t>
            </a:r>
            <a:r>
              <a:rPr lang="en-US" dirty="0"/>
              <a:t>(art. 3, 1°)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387CB6-7428-D5F8-350A-0A5E313E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473" y="1586072"/>
            <a:ext cx="5984562" cy="489092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90000"/>
              </a:lnSpc>
            </a:pPr>
            <a:r>
              <a:rPr lang="en-US" dirty="0"/>
              <a:t>"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d'IA</a:t>
            </a:r>
            <a:r>
              <a:rPr lang="en-US" dirty="0"/>
              <a:t>", un 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automatisé</a:t>
            </a:r>
            <a:r>
              <a:rPr lang="en-US" dirty="0"/>
              <a:t> </a:t>
            </a:r>
            <a:r>
              <a:rPr lang="en-US" dirty="0" err="1"/>
              <a:t>conçu</a:t>
            </a:r>
            <a:r>
              <a:rPr lang="en-US" dirty="0"/>
              <a:t> pour </a:t>
            </a:r>
            <a:r>
              <a:rPr lang="en-US" dirty="0" err="1"/>
              <a:t>fonctionner</a:t>
            </a:r>
            <a:r>
              <a:rPr lang="en-US" dirty="0"/>
              <a:t> à </a:t>
            </a:r>
            <a:r>
              <a:rPr lang="en-US" dirty="0" err="1"/>
              <a:t>différents</a:t>
            </a:r>
            <a:r>
              <a:rPr lang="en-US" dirty="0"/>
              <a:t> </a:t>
            </a:r>
            <a:r>
              <a:rPr lang="en-US" dirty="0" err="1"/>
              <a:t>niveaux</a:t>
            </a:r>
            <a:r>
              <a:rPr lang="en-US" dirty="0"/>
              <a:t> </a:t>
            </a:r>
            <a:r>
              <a:rPr lang="en-US" dirty="0" err="1">
                <a:highlight>
                  <a:srgbClr val="C0C0C0"/>
                </a:highlight>
              </a:rPr>
              <a:t>d'autonomie</a:t>
            </a:r>
            <a:endParaRPr lang="fr-FR" dirty="0" err="1"/>
          </a:p>
          <a:p>
            <a:pPr marL="0" indent="0">
              <a:lnSpc>
                <a:spcPct val="90000"/>
              </a:lnSpc>
            </a:pPr>
            <a:endParaRPr lang="en-US" dirty="0">
              <a:highlight>
                <a:srgbClr val="C0C0C0"/>
              </a:highlight>
            </a:endParaRPr>
          </a:p>
          <a:p>
            <a:pPr marL="0" indent="0">
              <a:lnSpc>
                <a:spcPct val="90000"/>
              </a:lnSpc>
            </a:pPr>
            <a:r>
              <a:rPr lang="en-US" dirty="0"/>
              <a:t>qui </a:t>
            </a:r>
            <a:r>
              <a:rPr lang="en-US" dirty="0" err="1"/>
              <a:t>peut</a:t>
            </a:r>
            <a:r>
              <a:rPr lang="en-US" dirty="0"/>
              <a:t> faire </a:t>
            </a:r>
            <a:r>
              <a:rPr lang="en-US" dirty="0" err="1"/>
              <a:t>preuve</a:t>
            </a:r>
            <a:r>
              <a:rPr lang="en-US" dirty="0"/>
              <a:t> </a:t>
            </a:r>
            <a:r>
              <a:rPr lang="en-US" dirty="0" err="1"/>
              <a:t>d'une</a:t>
            </a:r>
            <a:r>
              <a:rPr lang="en-US" dirty="0"/>
              <a:t> </a:t>
            </a:r>
            <a:r>
              <a:rPr lang="en-US" dirty="0" err="1"/>
              <a:t>capacité</a:t>
            </a:r>
            <a:r>
              <a:rPr lang="en-US" dirty="0"/>
              <a:t> </a:t>
            </a:r>
            <a:r>
              <a:rPr lang="en-US" dirty="0" err="1">
                <a:highlight>
                  <a:srgbClr val="C0C0C0"/>
                </a:highlight>
              </a:rPr>
              <a:t>d'adaptation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n-US" dirty="0"/>
              <a:t>après son </a:t>
            </a:r>
            <a:r>
              <a:rPr lang="en-US" dirty="0" err="1"/>
              <a:t>déploiement</a:t>
            </a:r>
            <a:endParaRPr lang="fr-FR" dirty="0"/>
          </a:p>
          <a:p>
            <a:pPr marL="0" indent="0"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</a:pPr>
            <a:r>
              <a:rPr lang="en-US" dirty="0"/>
              <a:t>et qui, pour des </a:t>
            </a:r>
            <a:r>
              <a:rPr lang="en-US" dirty="0" err="1">
                <a:highlight>
                  <a:srgbClr val="C0C0C0"/>
                </a:highlight>
              </a:rPr>
              <a:t>objectifs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n-US" dirty="0" err="1"/>
              <a:t>explicites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implicites</a:t>
            </a:r>
            <a:r>
              <a:rPr lang="en-US" dirty="0"/>
              <a:t>, </a:t>
            </a:r>
            <a:r>
              <a:rPr lang="en-US" dirty="0" err="1"/>
              <a:t>déduit</a:t>
            </a:r>
            <a:r>
              <a:rPr lang="en-US" dirty="0"/>
              <a:t>, à </a:t>
            </a:r>
            <a:r>
              <a:rPr lang="en-US" dirty="0" err="1"/>
              <a:t>partir</a:t>
            </a:r>
            <a:r>
              <a:rPr lang="en-US" dirty="0"/>
              <a:t> des données </a:t>
            </a:r>
            <a:r>
              <a:rPr lang="en-US" dirty="0" err="1"/>
              <a:t>d'entrée</a:t>
            </a:r>
            <a:r>
              <a:rPr lang="en-US" dirty="0"/>
              <a:t> </a:t>
            </a:r>
            <a:r>
              <a:rPr lang="en-US" dirty="0" err="1"/>
              <a:t>qu'il</a:t>
            </a:r>
            <a:r>
              <a:rPr lang="en-US" dirty="0"/>
              <a:t> </a:t>
            </a:r>
            <a:r>
              <a:rPr lang="en-US" dirty="0" err="1"/>
              <a:t>reçoit</a:t>
            </a:r>
            <a:r>
              <a:rPr lang="en-US" dirty="0"/>
              <a:t>,</a:t>
            </a:r>
            <a:endParaRPr lang="fr-FR" dirty="0" err="1"/>
          </a:p>
          <a:p>
            <a:pPr marL="0" indent="0"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</a:pPr>
            <a:r>
              <a:rPr lang="en-US" dirty="0"/>
              <a:t>la manière de </a:t>
            </a:r>
            <a:r>
              <a:rPr lang="en-US" dirty="0" err="1">
                <a:highlight>
                  <a:srgbClr val="C0C0C0"/>
                </a:highlight>
              </a:rPr>
              <a:t>générer</a:t>
            </a:r>
            <a:r>
              <a:rPr lang="en-US" dirty="0">
                <a:highlight>
                  <a:srgbClr val="C0C0C0"/>
                </a:highlight>
              </a:rPr>
              <a:t> des </a:t>
            </a:r>
            <a:r>
              <a:rPr lang="en-US" dirty="0" err="1">
                <a:highlight>
                  <a:srgbClr val="C0C0C0"/>
                </a:highlight>
              </a:rPr>
              <a:t>résultats</a:t>
            </a:r>
            <a:r>
              <a:rPr lang="en-US" dirty="0"/>
              <a:t> </a:t>
            </a:r>
            <a:r>
              <a:rPr lang="en-US" dirty="0" err="1"/>
              <a:t>tels</a:t>
            </a:r>
            <a:r>
              <a:rPr lang="en-US" dirty="0"/>
              <a:t> que des </a:t>
            </a:r>
            <a:r>
              <a:rPr lang="en-US" dirty="0" err="1"/>
              <a:t>prédictions</a:t>
            </a:r>
            <a:r>
              <a:rPr lang="en-US" dirty="0"/>
              <a:t>, du </a:t>
            </a:r>
            <a:r>
              <a:rPr lang="en-US" dirty="0" err="1"/>
              <a:t>contenu</a:t>
            </a:r>
            <a:r>
              <a:rPr lang="en-US" dirty="0"/>
              <a:t>, des </a:t>
            </a:r>
            <a:r>
              <a:rPr lang="en-US" dirty="0" err="1"/>
              <a:t>recommandations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des </a:t>
            </a:r>
            <a:r>
              <a:rPr lang="en-US" dirty="0" err="1"/>
              <a:t>décisions</a:t>
            </a:r>
            <a:endParaRPr lang="en-US" dirty="0"/>
          </a:p>
          <a:p>
            <a:pPr marL="0" indent="0"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</a:pPr>
            <a:r>
              <a:rPr lang="en-US" dirty="0"/>
              <a:t>qui </a:t>
            </a:r>
            <a:r>
              <a:rPr lang="en-US" dirty="0" err="1"/>
              <a:t>peuvent</a:t>
            </a:r>
            <a:r>
              <a:rPr lang="en-US" dirty="0"/>
              <a:t> </a:t>
            </a:r>
            <a:r>
              <a:rPr lang="en-US" dirty="0">
                <a:highlight>
                  <a:srgbClr val="C0C0C0"/>
                </a:highlight>
              </a:rPr>
              <a:t>influencer les </a:t>
            </a:r>
            <a:r>
              <a:rPr lang="en-US" dirty="0" err="1">
                <a:highlight>
                  <a:srgbClr val="C0C0C0"/>
                </a:highlight>
              </a:rPr>
              <a:t>environnements</a:t>
            </a:r>
            <a:r>
              <a:rPr lang="en-US" dirty="0"/>
              <a:t> physiques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virtuels</a:t>
            </a:r>
            <a:r>
              <a:rPr lang="en-US" dirty="0"/>
              <a:t>.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1D259C7-3E85-42A1-8557-9D3057CA4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Comité d'éthique – 15 octobre 2025</a:t>
            </a:r>
          </a:p>
        </p:txBody>
      </p:sp>
    </p:spTree>
    <p:extLst>
      <p:ext uri="{BB962C8B-B14F-4D97-AF65-F5344CB8AC3E}">
        <p14:creationId xmlns:p14="http://schemas.microsoft.com/office/powerpoint/2010/main" val="3478739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221245A-B93D-45A8-B0FA-EC2AEE26E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ciel, plein air, fourniture d’électricité, léger&#10;&#10;Description générée automatiquement">
            <a:extLst>
              <a:ext uri="{FF2B5EF4-FFF2-40B4-BE49-F238E27FC236}">
                <a16:creationId xmlns:a16="http://schemas.microsoft.com/office/drawing/2014/main" id="{AA13ADEE-F391-78A2-B543-C1CD1235A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011" b="8989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60A95D1-194E-4E4E-8C67-30F91F8E7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0"/>
            <a:ext cx="8521995" cy="6858000"/>
          </a:xfrm>
          <a:prstGeom prst="rect">
            <a:avLst/>
          </a:prstGeom>
          <a:gradFill>
            <a:gsLst>
              <a:gs pos="58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FCE4CF7-A387-A748-1470-5AA7DF5EC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88" y="3566970"/>
            <a:ext cx="6515100" cy="19518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i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Chapitre 2 – IA prohibées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2D9A30-9DDD-95ED-DB7D-2186B545F9C2}"/>
              </a:ext>
            </a:extLst>
          </p:cNvPr>
          <p:cNvSpPr txBox="1"/>
          <p:nvPr/>
        </p:nvSpPr>
        <p:spPr>
          <a:xfrm>
            <a:off x="9122959" y="5738215"/>
            <a:ext cx="3127210" cy="10237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buSzPct val="80000"/>
            </a:pPr>
            <a:r>
              <a:rPr lang="en-US" sz="1100" b="1" cap="all" spc="300" err="1">
                <a:solidFill>
                  <a:srgbClr val="FFFFFF"/>
                </a:solidFill>
              </a:rPr>
              <a:t>ThePhoto</a:t>
            </a:r>
            <a:r>
              <a:rPr lang="en-US" sz="1100" b="1" cap="all" spc="300" dirty="0">
                <a:solidFill>
                  <a:srgbClr val="FFFFFF"/>
                </a:solidFill>
              </a:rPr>
              <a:t> par </a:t>
            </a:r>
            <a:r>
              <a:rPr lang="en-US" sz="1100" b="1" cap="all" spc="300" err="1">
                <a:solidFill>
                  <a:srgbClr val="FFFFFF"/>
                </a:solidFill>
              </a:rPr>
              <a:t>PhotoAuthor</a:t>
            </a:r>
            <a:r>
              <a:rPr lang="en-US" sz="1100" b="1" cap="all" spc="300" dirty="0">
                <a:solidFill>
                  <a:srgbClr val="FFFFFF"/>
                </a:solidFill>
              </a:rPr>
              <a:t> </a:t>
            </a:r>
            <a:r>
              <a:rPr lang="en-US" sz="1100" b="1" cap="all" spc="300" err="1">
                <a:solidFill>
                  <a:srgbClr val="FFFFFF"/>
                </a:solidFill>
              </a:rPr>
              <a:t>est</a:t>
            </a:r>
            <a:r>
              <a:rPr lang="en-US" sz="1100" b="1" cap="all" spc="300" dirty="0">
                <a:solidFill>
                  <a:srgbClr val="FFFFFF"/>
                </a:solidFill>
              </a:rPr>
              <a:t> </a:t>
            </a:r>
            <a:r>
              <a:rPr lang="en-US" sz="1100" b="1" cap="all" spc="300" err="1">
                <a:solidFill>
                  <a:srgbClr val="FFFFFF"/>
                </a:solidFill>
              </a:rPr>
              <a:t>fournie</a:t>
            </a:r>
            <a:r>
              <a:rPr lang="en-US" sz="1100" b="1" cap="all" spc="300" dirty="0">
                <a:solidFill>
                  <a:srgbClr val="FFFFFF"/>
                </a:solidFill>
              </a:rPr>
              <a:t> sous </a:t>
            </a:r>
            <a:r>
              <a:rPr lang="en-US" sz="1100" b="1" cap="all" spc="300" err="1">
                <a:solidFill>
                  <a:srgbClr val="FFFFFF"/>
                </a:solidFill>
              </a:rPr>
              <a:t>licence</a:t>
            </a:r>
            <a:r>
              <a:rPr lang="en-US" sz="1100" b="1" cap="all" spc="300" dirty="0">
                <a:solidFill>
                  <a:srgbClr val="FFFFFF"/>
                </a:solidFill>
              </a:rPr>
              <a:t> CCYYSA.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8232B3B-CBC1-60EA-E777-7BB9BC0A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Comité d'éthique – 15 octobre 2025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C0A835-9AC9-4D0F-A529-BE4789E12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39206" y="3065930"/>
            <a:ext cx="2852793" cy="37977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CF67ECC-797A-4CA0-87E3-360466498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172700" y="0"/>
            <a:ext cx="1358310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183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6B1AB48C-975A-4A22-A0B1-E10B5D3B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BADCCFD-6F6D-40B8-9B9F-AB05B44E9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Image 7" descr="Une image contenant texte, graphiques vectoriels&#10;&#10;Description générée automatiquement"/>
          <p:cNvPicPr/>
          <p:nvPr/>
        </p:nvPicPr>
        <p:blipFill>
          <a:blip r:embed="rId2">
            <a:alphaModFix amt="60000"/>
          </a:blip>
          <a:srcRect l="24985" r="31557" b="-1"/>
          <a:stretch/>
        </p:blipFill>
        <p:spPr>
          <a:xfrm>
            <a:off x="5947577" y="1"/>
            <a:ext cx="6244424" cy="6861147"/>
          </a:xfrm>
          <a:custGeom>
            <a:avLst/>
            <a:gdLst/>
            <a:ahLst/>
            <a:cxnLst/>
            <a:rect l="l" t="t" r="r" b="b"/>
            <a:pathLst>
              <a:path w="6244424" h="6861147">
                <a:moveTo>
                  <a:pt x="2178658" y="0"/>
                </a:moveTo>
                <a:lnTo>
                  <a:pt x="6244424" y="0"/>
                </a:lnTo>
                <a:lnTo>
                  <a:pt x="6244424" y="6858000"/>
                </a:lnTo>
                <a:lnTo>
                  <a:pt x="0" y="6861147"/>
                </a:lnTo>
                <a:close/>
              </a:path>
            </a:pathLst>
          </a:custGeom>
        </p:spPr>
      </p:pic>
      <p:pic>
        <p:nvPicPr>
          <p:cNvPr id="61" name="Image 4" descr="Une image contenant arbre, extérieur, voiture, route&#10;&#10;Description générée automatiquement"/>
          <p:cNvPicPr/>
          <p:nvPr/>
        </p:nvPicPr>
        <p:blipFill>
          <a:blip r:embed="rId3">
            <a:alphaModFix amt="60000"/>
          </a:blip>
          <a:srcRect l="3625" r="1332" b="-1"/>
          <a:stretch/>
        </p:blipFill>
        <p:spPr>
          <a:xfrm>
            <a:off x="5976" y="-5948"/>
            <a:ext cx="8124955" cy="6881851"/>
          </a:xfrm>
          <a:custGeom>
            <a:avLst/>
            <a:gdLst/>
            <a:ahLst/>
            <a:cxnLst/>
            <a:rect l="l" t="t" r="r" b="b"/>
            <a:pathLst>
              <a:path w="8124955" h="6881851">
                <a:moveTo>
                  <a:pt x="0" y="0"/>
                </a:moveTo>
                <a:lnTo>
                  <a:pt x="8124955" y="0"/>
                </a:lnTo>
                <a:lnTo>
                  <a:pt x="5946298" y="6865948"/>
                </a:lnTo>
                <a:lnTo>
                  <a:pt x="0" y="6881851"/>
                </a:lnTo>
                <a:close/>
              </a:path>
            </a:pathLst>
          </a:custGeom>
        </p:spPr>
      </p:pic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129085" y="1122363"/>
            <a:ext cx="5295569" cy="30253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indent="0"/>
            <a:r>
              <a:rPr lang="en-US" sz="6600" b="0" u="none" strike="noStrike">
                <a:solidFill>
                  <a:srgbClr val="FFFFFF"/>
                </a:solidFill>
                <a:uFillTx/>
              </a:rPr>
              <a:t>Chapitre 3 – IA à haut risque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4F76DA6-30B2-482B-99AC-6D9D8B25D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52274" y="-17903"/>
            <a:ext cx="2178657" cy="686992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1717595-1686-4B1A-AB52-A85F814B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4575356" y="-11925"/>
            <a:ext cx="7616644" cy="13476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D08CAA0-C9C8-446F-8FD3-D92AEF1E4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54595"/>
            <a:ext cx="3849804" cy="14153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324E80C-B9D8-81CE-D3E8-CAAE7539077B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fr-FR"/>
              <a:t>Comité d'éthique – 15 octobre 2025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104AF5F-3F5F-63FE-A69C-D0210FB0A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03520"/>
            <a:ext cx="7123672" cy="174718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 - </a:t>
            </a:r>
            <a:r>
              <a:rPr lang="en-US" dirty="0" err="1"/>
              <a:t>Certains</a:t>
            </a:r>
            <a:r>
              <a:rPr lang="en-US" dirty="0"/>
              <a:t> </a:t>
            </a:r>
            <a:r>
              <a:rPr lang="en-US" dirty="0" err="1"/>
              <a:t>produits</a:t>
            </a:r>
            <a:r>
              <a:rPr lang="en-US" dirty="0"/>
              <a:t> (art. 6)</a:t>
            </a:r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01AD37A2-7AA0-5DCB-C104-53DF1A18D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237" y="2250702"/>
            <a:ext cx="7128435" cy="3943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a) le 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d’IA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destiné</a:t>
            </a:r>
            <a:r>
              <a:rPr lang="en-US" dirty="0"/>
              <a:t> à </a:t>
            </a:r>
            <a:r>
              <a:rPr lang="en-US" dirty="0" err="1"/>
              <a:t>être</a:t>
            </a:r>
            <a:r>
              <a:rPr lang="en-US" dirty="0"/>
              <a:t> </a:t>
            </a:r>
            <a:r>
              <a:rPr lang="en-US" dirty="0" err="1"/>
              <a:t>utilisé</a:t>
            </a:r>
            <a:r>
              <a:rPr lang="en-US" dirty="0"/>
              <a:t> </a:t>
            </a:r>
            <a:r>
              <a:rPr lang="en-US" dirty="0" err="1"/>
              <a:t>comme</a:t>
            </a:r>
            <a:r>
              <a:rPr lang="en-US" dirty="0"/>
              <a:t> </a:t>
            </a:r>
            <a:r>
              <a:rPr lang="en-US" dirty="0" err="1"/>
              <a:t>composant</a:t>
            </a:r>
            <a:r>
              <a:rPr lang="en-US" dirty="0"/>
              <a:t> de </a:t>
            </a:r>
            <a:r>
              <a:rPr lang="en-US" dirty="0" err="1"/>
              <a:t>sécurité</a:t>
            </a:r>
            <a:r>
              <a:rPr lang="en-US" dirty="0"/>
              <a:t> d’un </a:t>
            </a:r>
            <a:r>
              <a:rPr lang="en-US" dirty="0" err="1"/>
              <a:t>produit</a:t>
            </a:r>
            <a:r>
              <a:rPr lang="en-US" dirty="0"/>
              <a:t> </a:t>
            </a:r>
            <a:r>
              <a:rPr lang="en-US" dirty="0" err="1"/>
              <a:t>couvert</a:t>
            </a:r>
            <a:r>
              <a:rPr lang="en-US" dirty="0"/>
              <a:t> par la legislation </a:t>
            </a:r>
            <a:r>
              <a:rPr lang="en-US" dirty="0" err="1"/>
              <a:t>d’harmonisation</a:t>
            </a:r>
            <a:r>
              <a:rPr lang="en-US" dirty="0"/>
              <a:t> de </a:t>
            </a:r>
            <a:r>
              <a:rPr lang="en-US" dirty="0" err="1"/>
              <a:t>l’Union</a:t>
            </a:r>
            <a:r>
              <a:rPr lang="en-US" dirty="0"/>
              <a:t> </a:t>
            </a:r>
            <a:r>
              <a:rPr lang="en-US" dirty="0" err="1"/>
              <a:t>dont</a:t>
            </a:r>
            <a:r>
              <a:rPr lang="en-US" dirty="0"/>
              <a:t> la </a:t>
            </a:r>
            <a:r>
              <a:rPr lang="en-US" dirty="0" err="1"/>
              <a:t>liste</a:t>
            </a:r>
            <a:r>
              <a:rPr lang="en-US" dirty="0"/>
              <a:t> figure à </a:t>
            </a:r>
            <a:r>
              <a:rPr lang="en-US" dirty="0" err="1"/>
              <a:t>l’annexe</a:t>
            </a:r>
            <a:r>
              <a:rPr lang="en-US" dirty="0"/>
              <a:t> I (…)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b) (…) </a:t>
            </a:r>
            <a:r>
              <a:rPr lang="en-US" b="1" dirty="0" err="1"/>
              <a:t>est</a:t>
            </a:r>
            <a:r>
              <a:rPr lang="en-US" b="1" dirty="0"/>
              <a:t> </a:t>
            </a:r>
            <a:r>
              <a:rPr lang="en-US" b="1" dirty="0" err="1"/>
              <a:t>soumis</a:t>
            </a:r>
            <a:r>
              <a:rPr lang="en-US" b="1" dirty="0"/>
              <a:t> à </a:t>
            </a:r>
            <a:r>
              <a:rPr lang="en-US" b="1" dirty="0" err="1"/>
              <a:t>une</a:t>
            </a:r>
            <a:r>
              <a:rPr lang="en-US" b="1" dirty="0"/>
              <a:t> </a:t>
            </a:r>
            <a:r>
              <a:rPr lang="en-US" b="1" dirty="0" err="1"/>
              <a:t>évaluation</a:t>
            </a:r>
            <a:r>
              <a:rPr lang="en-US" b="1" dirty="0"/>
              <a:t> de </a:t>
            </a:r>
            <a:r>
              <a:rPr lang="en-US" b="1" dirty="0" err="1"/>
              <a:t>conformité</a:t>
            </a:r>
            <a:r>
              <a:rPr lang="en-US" b="1" dirty="0"/>
              <a:t> par un tiers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vue</a:t>
            </a:r>
            <a:r>
              <a:rPr lang="en-US" b="1" dirty="0"/>
              <a:t> de la mise sur le </a:t>
            </a:r>
            <a:r>
              <a:rPr lang="en-US" b="1" dirty="0" err="1"/>
              <a:t>marché</a:t>
            </a:r>
            <a:r>
              <a:rPr lang="en-US" b="1" dirty="0"/>
              <a:t> </a:t>
            </a:r>
            <a:r>
              <a:rPr lang="en-US" dirty="0"/>
              <a:t>(…)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Image 10" descr="Une image contenant plein air, avion, avion de ligne, Compagnie aérienne&#10;&#10;Description générée automatiquement">
            <a:extLst>
              <a:ext uri="{FF2B5EF4-FFF2-40B4-BE49-F238E27FC236}">
                <a16:creationId xmlns:a16="http://schemas.microsoft.com/office/drawing/2014/main" id="{C9B03E9C-CF96-0A42-C53F-B64C82C39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574" r="2321" b="5"/>
          <a:stretch/>
        </p:blipFill>
        <p:spPr>
          <a:xfrm>
            <a:off x="8974667" y="10"/>
            <a:ext cx="3217333" cy="2280572"/>
          </a:xfrm>
          <a:prstGeom prst="rect">
            <a:avLst/>
          </a:prstGeom>
        </p:spPr>
      </p:pic>
      <p:pic>
        <p:nvPicPr>
          <p:cNvPr id="7" name="Image 6" descr="Une image contenant habits, jeune enfant, Visage humain, intérieur&#10;&#10;Description générée automatiquement">
            <a:extLst>
              <a:ext uri="{FF2B5EF4-FFF2-40B4-BE49-F238E27FC236}">
                <a16:creationId xmlns:a16="http://schemas.microsoft.com/office/drawing/2014/main" id="{FAD68FE1-2077-D8AD-BFC1-D4DF76D428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108" r="5" b="5"/>
          <a:stretch/>
        </p:blipFill>
        <p:spPr>
          <a:xfrm>
            <a:off x="8974667" y="2233357"/>
            <a:ext cx="3217333" cy="2287276"/>
          </a:xfrm>
          <a:prstGeom prst="rect">
            <a:avLst/>
          </a:prstGeom>
        </p:spPr>
      </p:pic>
      <p:pic>
        <p:nvPicPr>
          <p:cNvPr id="10" name="Image 9" descr="Modern geometric building with moving elevators · Free Stock Photo">
            <a:extLst>
              <a:ext uri="{FF2B5EF4-FFF2-40B4-BE49-F238E27FC236}">
                <a16:creationId xmlns:a16="http://schemas.microsoft.com/office/drawing/2014/main" id="{579BA782-8944-2A98-1F24-5E4B285A1D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334" r="1" b="30178"/>
          <a:stretch/>
        </p:blipFill>
        <p:spPr>
          <a:xfrm>
            <a:off x="8974667" y="4520763"/>
            <a:ext cx="3217333" cy="233710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99FCBD6-E4B2-7B22-FFE5-DEF7BAA84302}"/>
              </a:ext>
            </a:extLst>
          </p:cNvPr>
          <p:cNvSpPr txBox="1"/>
          <p:nvPr/>
        </p:nvSpPr>
        <p:spPr>
          <a:xfrm>
            <a:off x="9985947" y="4320578"/>
            <a:ext cx="2206053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de Auteur inconnu est fournie sous licence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48FC9D4-317D-52CF-7506-EFBC0D880836}"/>
              </a:ext>
            </a:extLst>
          </p:cNvPr>
          <p:cNvSpPr txBox="1"/>
          <p:nvPr/>
        </p:nvSpPr>
        <p:spPr>
          <a:xfrm>
            <a:off x="9865722" y="2080527"/>
            <a:ext cx="232627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de Auteur inconnu est fournie sous licence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6E517C3-D257-1F30-5516-59A5B1625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d'éthique – 15 octobre 2025</a:t>
            </a:r>
          </a:p>
        </p:txBody>
      </p:sp>
    </p:spTree>
    <p:extLst>
      <p:ext uri="{BB962C8B-B14F-4D97-AF65-F5344CB8AC3E}">
        <p14:creationId xmlns:p14="http://schemas.microsoft.com/office/powerpoint/2010/main" val="1387547230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1F1737-EB5A-49A3-BFCA-A97A8DCDF4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263D7C-E9CB-4C77-8528-77A30083B7FC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D9BE902E-C458-4A9F-863C-5D9185028F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_AngleLinesVTI</Template>
  <TotalTime>0</TotalTime>
  <Words>993</Words>
  <Application>Microsoft Office PowerPoint</Application>
  <PresentationFormat>Grand écran</PresentationFormat>
  <Paragraphs>118</Paragraphs>
  <Slides>24</Slides>
  <Notes>0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AngleLinesVTI</vt:lpstr>
      <vt:lpstr>Le droit européen de l'intelligence artificielle</vt:lpstr>
      <vt:lpstr>Des machines à décider</vt:lpstr>
      <vt:lpstr>Première partie – le règlement sur l'IA</vt:lpstr>
      <vt:lpstr>Faut-il définir l'IA ? L'approche RGPD</vt:lpstr>
      <vt:lpstr>Définir l'ia : un large spectre d'approches</vt:lpstr>
      <vt:lpstr>La définition du RIA (art. 3, 1°)</vt:lpstr>
      <vt:lpstr>Chapitre 2 – IA prohibées</vt:lpstr>
      <vt:lpstr>Chapitre 3 – IA à haut risque</vt:lpstr>
      <vt:lpstr>A - Certains produits (art. 6)</vt:lpstr>
      <vt:lpstr>B - Certains secteurs (art. 6.2 - annexe III)</vt:lpstr>
      <vt:lpstr>IA à haut risque : encadrement (1)</vt:lpstr>
      <vt:lpstr>IA à haut risque : encadrement (2)</vt:lpstr>
      <vt:lpstr>"certains systèmes d'ia" - chapitre 4</vt:lpstr>
      <vt:lpstr>Le modèle d’ia à usage general – chapitre 5</vt:lpstr>
      <vt:lpstr>L’IA à usage général présentant un risque systémique (art. 51)</vt:lpstr>
      <vt:lpstr>Deuxième partie –   IA et RGPD</vt:lpstr>
      <vt:lpstr>A - Au stade de la collecte</vt:lpstr>
      <vt:lpstr>A – Au stade de la collecte</vt:lpstr>
      <vt:lpstr>B – Au stade de l'exploitation</vt:lpstr>
      <vt:lpstr>B – Au stade de l'exploitation : l’article 22</vt:lpstr>
      <vt:lpstr>Les garanties : une "intervention humaine"</vt:lpstr>
      <vt:lpstr>Un risque de contournement majeur : Les « aides à la décision »</vt:lpstr>
      <vt:lpstr>Bonus : LLM et professions du droit</vt:lpstr>
      <vt:lpstr>Merci pour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technologies disponibles, prescrites ou proscrites</dc:title>
  <dc:creator/>
  <cp:lastModifiedBy/>
  <cp:revision>678</cp:revision>
  <dcterms:created xsi:type="dcterms:W3CDTF">2021-02-08T04:45:48Z</dcterms:created>
  <dcterms:modified xsi:type="dcterms:W3CDTF">2025-10-14T18:22:01Z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